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571" r:id="rId2"/>
    <p:sldId id="572" r:id="rId3"/>
    <p:sldId id="573" r:id="rId4"/>
    <p:sldId id="582" r:id="rId5"/>
    <p:sldId id="574" r:id="rId6"/>
    <p:sldId id="575" r:id="rId7"/>
    <p:sldId id="576" r:id="rId8"/>
    <p:sldId id="577" r:id="rId9"/>
    <p:sldId id="578" r:id="rId10"/>
    <p:sldId id="581" r:id="rId11"/>
    <p:sldId id="583" r:id="rId12"/>
    <p:sldId id="584" r:id="rId13"/>
    <p:sldId id="585" r:id="rId14"/>
    <p:sldId id="586" r:id="rId15"/>
    <p:sldId id="587" r:id="rId16"/>
    <p:sldId id="602" r:id="rId17"/>
    <p:sldId id="603" r:id="rId18"/>
    <p:sldId id="588" r:id="rId19"/>
    <p:sldId id="589" r:id="rId20"/>
    <p:sldId id="590" r:id="rId21"/>
    <p:sldId id="591" r:id="rId22"/>
    <p:sldId id="593" r:id="rId23"/>
    <p:sldId id="595" r:id="rId24"/>
    <p:sldId id="596" r:id="rId25"/>
    <p:sldId id="597" r:id="rId26"/>
    <p:sldId id="598" r:id="rId27"/>
    <p:sldId id="599" r:id="rId28"/>
    <p:sldId id="600" r:id="rId29"/>
    <p:sldId id="601" r:id="rId30"/>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Black"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Black"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Black"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Black"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Black"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Black"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Black"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Black"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Black"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5424">
          <p15:clr>
            <a:srgbClr val="A4A3A4"/>
          </p15:clr>
        </p15:guide>
        <p15:guide id="3" pos="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7C80"/>
    <a:srgbClr val="FB3737"/>
    <a:srgbClr val="EAEAEA"/>
    <a:srgbClr val="FC1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44" autoAdjust="0"/>
    <p:restoredTop sz="85968" autoAdjust="0"/>
  </p:normalViewPr>
  <p:slideViewPr>
    <p:cSldViewPr>
      <p:cViewPr varScale="1">
        <p:scale>
          <a:sx n="98" d="100"/>
          <a:sy n="98" d="100"/>
        </p:scale>
        <p:origin x="2352" y="90"/>
      </p:cViewPr>
      <p:guideLst>
        <p:guide orient="horz" pos="2160"/>
        <p:guide pos="5424"/>
        <p:guide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1A2AE-A0F5-47A5-A2F6-7B28E5BCF1E3}" type="doc">
      <dgm:prSet loTypeId="urn:microsoft.com/office/officeart/2005/8/layout/cycle8" loCatId="cycle" qsTypeId="urn:microsoft.com/office/officeart/2005/8/quickstyle/simple4" qsCatId="simple" csTypeId="urn:microsoft.com/office/officeart/2005/8/colors/accent0_1" csCatId="mainScheme" phldr="1"/>
      <dgm:spPr/>
      <dgm:t>
        <a:bodyPr/>
        <a:lstStyle/>
        <a:p>
          <a:endParaRPr lang="en-GB"/>
        </a:p>
      </dgm:t>
    </dgm:pt>
    <dgm:pt modelId="{8CCCDFB5-014A-4E7A-BF23-450C8B5969F0}">
      <dgm:prSet phldrT="[Text]"/>
      <dgm:spPr/>
      <dgm:t>
        <a:bodyPr/>
        <a:lstStyle/>
        <a:p>
          <a:r>
            <a:rPr lang="en-GB" b="1" dirty="0">
              <a:solidFill>
                <a:srgbClr val="FF0000"/>
              </a:solidFill>
              <a:latin typeface="Calibri" panose="020F0502020204030204" pitchFamily="34" charset="0"/>
            </a:rPr>
            <a:t>Consumer Research</a:t>
          </a:r>
        </a:p>
      </dgm:t>
    </dgm:pt>
    <dgm:pt modelId="{580AF8F6-83EB-4305-B6BE-11D1836668A4}" type="parTrans" cxnId="{B47D5190-21D8-413B-8F7A-ECDA29C6212A}">
      <dgm:prSet/>
      <dgm:spPr/>
      <dgm:t>
        <a:bodyPr/>
        <a:lstStyle/>
        <a:p>
          <a:endParaRPr lang="en-GB"/>
        </a:p>
      </dgm:t>
    </dgm:pt>
    <dgm:pt modelId="{B12B5E35-5D53-42D1-B25C-A3457F673314}" type="sibTrans" cxnId="{B47D5190-21D8-413B-8F7A-ECDA29C6212A}">
      <dgm:prSet/>
      <dgm:spPr/>
      <dgm:t>
        <a:bodyPr/>
        <a:lstStyle/>
        <a:p>
          <a:endParaRPr lang="en-GB"/>
        </a:p>
      </dgm:t>
    </dgm:pt>
    <dgm:pt modelId="{B28ABC28-19E5-4720-A599-398B49BD42F9}">
      <dgm:prSet phldrT="[Text]"/>
      <dgm:spPr/>
      <dgm:t>
        <a:bodyPr/>
        <a:lstStyle/>
        <a:p>
          <a:r>
            <a:rPr lang="en-GB" b="1" dirty="0">
              <a:solidFill>
                <a:srgbClr val="FF0000"/>
              </a:solidFill>
              <a:latin typeface="Calibri" panose="020F0502020204030204" pitchFamily="34" charset="0"/>
            </a:rPr>
            <a:t>Residential Research</a:t>
          </a:r>
        </a:p>
      </dgm:t>
    </dgm:pt>
    <dgm:pt modelId="{A4EA5693-EA59-492C-AD9D-BC94447C9307}" type="parTrans" cxnId="{A75472C1-137E-4515-B764-B205A4901A20}">
      <dgm:prSet/>
      <dgm:spPr/>
      <dgm:t>
        <a:bodyPr/>
        <a:lstStyle/>
        <a:p>
          <a:endParaRPr lang="en-GB"/>
        </a:p>
      </dgm:t>
    </dgm:pt>
    <dgm:pt modelId="{688F101C-0A71-494C-B9FF-A7BA23C5DF0F}" type="sibTrans" cxnId="{A75472C1-137E-4515-B764-B205A4901A20}">
      <dgm:prSet/>
      <dgm:spPr/>
      <dgm:t>
        <a:bodyPr/>
        <a:lstStyle/>
        <a:p>
          <a:endParaRPr lang="en-GB"/>
        </a:p>
      </dgm:t>
    </dgm:pt>
    <dgm:pt modelId="{39239BA2-F916-448D-B50F-EE7D690CD990}">
      <dgm:prSet phldrT="[Text]"/>
      <dgm:spPr/>
      <dgm:t>
        <a:bodyPr/>
        <a:lstStyle/>
        <a:p>
          <a:r>
            <a:rPr lang="en-GB" b="1" dirty="0">
              <a:solidFill>
                <a:srgbClr val="FF0000"/>
              </a:solidFill>
              <a:latin typeface="Calibri" panose="020F0502020204030204" pitchFamily="34" charset="0"/>
            </a:rPr>
            <a:t>Commercial Research</a:t>
          </a:r>
        </a:p>
      </dgm:t>
    </dgm:pt>
    <dgm:pt modelId="{CEE45446-223B-475D-8E17-7919FF905E72}" type="parTrans" cxnId="{B6039FC0-FCF6-4E2D-9C81-D6DB5B4B007C}">
      <dgm:prSet/>
      <dgm:spPr/>
      <dgm:t>
        <a:bodyPr/>
        <a:lstStyle/>
        <a:p>
          <a:endParaRPr lang="en-GB"/>
        </a:p>
      </dgm:t>
    </dgm:pt>
    <dgm:pt modelId="{9F36B067-DB09-4E73-83D7-10D192EF281F}" type="sibTrans" cxnId="{B6039FC0-FCF6-4E2D-9C81-D6DB5B4B007C}">
      <dgm:prSet/>
      <dgm:spPr/>
      <dgm:t>
        <a:bodyPr/>
        <a:lstStyle/>
        <a:p>
          <a:endParaRPr lang="en-GB"/>
        </a:p>
      </dgm:t>
    </dgm:pt>
    <dgm:pt modelId="{394A85DD-DBEB-4170-8567-E862C7D3D188}">
      <dgm:prSet phldrT="[Text]"/>
      <dgm:spPr/>
      <dgm:t>
        <a:bodyPr/>
        <a:lstStyle/>
        <a:p>
          <a:r>
            <a:rPr lang="en-GB" b="1" dirty="0">
              <a:solidFill>
                <a:srgbClr val="FF0000"/>
              </a:solidFill>
              <a:latin typeface="Calibri" panose="020F0502020204030204" pitchFamily="34" charset="0"/>
            </a:rPr>
            <a:t>Social Network Research and Analysis</a:t>
          </a:r>
        </a:p>
      </dgm:t>
    </dgm:pt>
    <dgm:pt modelId="{53051971-10CD-4881-80E3-35B01EAFC28C}" type="parTrans" cxnId="{C534CAB0-E650-4766-B9BD-8E862F66570E}">
      <dgm:prSet/>
      <dgm:spPr/>
      <dgm:t>
        <a:bodyPr/>
        <a:lstStyle/>
        <a:p>
          <a:endParaRPr lang="en-GB"/>
        </a:p>
      </dgm:t>
    </dgm:pt>
    <dgm:pt modelId="{9AFED357-158A-46AB-8BE3-A9CB37C258E4}" type="sibTrans" cxnId="{C534CAB0-E650-4766-B9BD-8E862F66570E}">
      <dgm:prSet/>
      <dgm:spPr/>
      <dgm:t>
        <a:bodyPr/>
        <a:lstStyle/>
        <a:p>
          <a:endParaRPr lang="en-GB"/>
        </a:p>
      </dgm:t>
    </dgm:pt>
    <dgm:pt modelId="{F9F20D17-DE8C-41B8-A81D-5403973A02BC}">
      <dgm:prSet phldrT="[Text]"/>
      <dgm:spPr/>
      <dgm:t>
        <a:bodyPr/>
        <a:lstStyle/>
        <a:p>
          <a:r>
            <a:rPr lang="en-GB" b="1" dirty="0">
              <a:solidFill>
                <a:srgbClr val="FF0000"/>
              </a:solidFill>
              <a:latin typeface="Calibri" panose="020F0502020204030204" pitchFamily="34" charset="0"/>
            </a:rPr>
            <a:t>General Internet Research</a:t>
          </a:r>
        </a:p>
      </dgm:t>
    </dgm:pt>
    <dgm:pt modelId="{A5A958A0-8686-4B73-9F24-C16F961FB2D4}" type="parTrans" cxnId="{20EA4F7F-D135-41CB-94B6-ED698BE74499}">
      <dgm:prSet/>
      <dgm:spPr/>
      <dgm:t>
        <a:bodyPr/>
        <a:lstStyle/>
        <a:p>
          <a:endParaRPr lang="en-GB"/>
        </a:p>
      </dgm:t>
    </dgm:pt>
    <dgm:pt modelId="{8DE659B8-ACEA-448A-9590-D4F042348B6B}" type="sibTrans" cxnId="{20EA4F7F-D135-41CB-94B6-ED698BE74499}">
      <dgm:prSet/>
      <dgm:spPr/>
      <dgm:t>
        <a:bodyPr/>
        <a:lstStyle/>
        <a:p>
          <a:endParaRPr lang="en-GB"/>
        </a:p>
      </dgm:t>
    </dgm:pt>
    <dgm:pt modelId="{996B93A0-728C-4A74-B01A-D1A45F22EFD4}">
      <dgm:prSet phldrT="[Text]"/>
      <dgm:spPr/>
      <dgm:t>
        <a:bodyPr/>
        <a:lstStyle/>
        <a:p>
          <a:r>
            <a:rPr lang="en-GB" b="1" dirty="0">
              <a:solidFill>
                <a:srgbClr val="FF0000"/>
              </a:solidFill>
              <a:latin typeface="Calibri" panose="020F0502020204030204" pitchFamily="34" charset="0"/>
            </a:rPr>
            <a:t>News Archive Research</a:t>
          </a:r>
        </a:p>
      </dgm:t>
    </dgm:pt>
    <dgm:pt modelId="{C4EB15B3-F24A-4C03-8DF6-BC01534166CA}" type="parTrans" cxnId="{47E59EF6-4B95-4F2E-8DE0-6A04F754A891}">
      <dgm:prSet/>
      <dgm:spPr/>
      <dgm:t>
        <a:bodyPr/>
        <a:lstStyle/>
        <a:p>
          <a:endParaRPr lang="en-GB"/>
        </a:p>
      </dgm:t>
    </dgm:pt>
    <dgm:pt modelId="{C3F33C7C-2859-444D-8E9F-7C266D211D00}" type="sibTrans" cxnId="{47E59EF6-4B95-4F2E-8DE0-6A04F754A891}">
      <dgm:prSet/>
      <dgm:spPr/>
      <dgm:t>
        <a:bodyPr/>
        <a:lstStyle/>
        <a:p>
          <a:endParaRPr lang="en-GB"/>
        </a:p>
      </dgm:t>
    </dgm:pt>
    <dgm:pt modelId="{31767988-F6F3-4D44-BAEB-2EFF69A64B83}" type="pres">
      <dgm:prSet presAssocID="{06A1A2AE-A0F5-47A5-A2F6-7B28E5BCF1E3}" presName="compositeShape" presStyleCnt="0">
        <dgm:presLayoutVars>
          <dgm:chMax val="7"/>
          <dgm:dir/>
          <dgm:resizeHandles val="exact"/>
        </dgm:presLayoutVars>
      </dgm:prSet>
      <dgm:spPr/>
    </dgm:pt>
    <dgm:pt modelId="{C65F9261-894D-43F4-933C-7D4D15113BBD}" type="pres">
      <dgm:prSet presAssocID="{06A1A2AE-A0F5-47A5-A2F6-7B28E5BCF1E3}" presName="wedge1" presStyleLbl="node1" presStyleIdx="0" presStyleCnt="6"/>
      <dgm:spPr/>
    </dgm:pt>
    <dgm:pt modelId="{4104BDAB-7E9A-4552-B6D8-4A813A87BCB8}" type="pres">
      <dgm:prSet presAssocID="{06A1A2AE-A0F5-47A5-A2F6-7B28E5BCF1E3}" presName="dummy1a" presStyleCnt="0"/>
      <dgm:spPr/>
    </dgm:pt>
    <dgm:pt modelId="{7CB9F681-A04E-4B2E-8F35-BD0FB8E101C9}" type="pres">
      <dgm:prSet presAssocID="{06A1A2AE-A0F5-47A5-A2F6-7B28E5BCF1E3}" presName="dummy1b" presStyleCnt="0"/>
      <dgm:spPr/>
    </dgm:pt>
    <dgm:pt modelId="{181DFA34-B25B-4C89-B26C-74E812D8030C}" type="pres">
      <dgm:prSet presAssocID="{06A1A2AE-A0F5-47A5-A2F6-7B28E5BCF1E3}" presName="wedge1Tx" presStyleLbl="node1" presStyleIdx="0" presStyleCnt="6">
        <dgm:presLayoutVars>
          <dgm:chMax val="0"/>
          <dgm:chPref val="0"/>
          <dgm:bulletEnabled val="1"/>
        </dgm:presLayoutVars>
      </dgm:prSet>
      <dgm:spPr/>
    </dgm:pt>
    <dgm:pt modelId="{DCB515F4-36EE-49A5-8ACE-B06CC9D6F224}" type="pres">
      <dgm:prSet presAssocID="{06A1A2AE-A0F5-47A5-A2F6-7B28E5BCF1E3}" presName="wedge2" presStyleLbl="node1" presStyleIdx="1" presStyleCnt="6"/>
      <dgm:spPr/>
    </dgm:pt>
    <dgm:pt modelId="{5CE82D8A-E2E0-4FE2-87B7-0A114EF26D56}" type="pres">
      <dgm:prSet presAssocID="{06A1A2AE-A0F5-47A5-A2F6-7B28E5BCF1E3}" presName="dummy2a" presStyleCnt="0"/>
      <dgm:spPr/>
    </dgm:pt>
    <dgm:pt modelId="{F0DD8168-74BE-48C6-9970-F1C2D7746659}" type="pres">
      <dgm:prSet presAssocID="{06A1A2AE-A0F5-47A5-A2F6-7B28E5BCF1E3}" presName="dummy2b" presStyleCnt="0"/>
      <dgm:spPr/>
    </dgm:pt>
    <dgm:pt modelId="{F8B9682C-77C7-4299-8319-56C8B98E8030}" type="pres">
      <dgm:prSet presAssocID="{06A1A2AE-A0F5-47A5-A2F6-7B28E5BCF1E3}" presName="wedge2Tx" presStyleLbl="node1" presStyleIdx="1" presStyleCnt="6">
        <dgm:presLayoutVars>
          <dgm:chMax val="0"/>
          <dgm:chPref val="0"/>
          <dgm:bulletEnabled val="1"/>
        </dgm:presLayoutVars>
      </dgm:prSet>
      <dgm:spPr/>
    </dgm:pt>
    <dgm:pt modelId="{7D42BBE8-59DF-4C7F-8834-59D965EF9491}" type="pres">
      <dgm:prSet presAssocID="{06A1A2AE-A0F5-47A5-A2F6-7B28E5BCF1E3}" presName="wedge3" presStyleLbl="node1" presStyleIdx="2" presStyleCnt="6"/>
      <dgm:spPr/>
    </dgm:pt>
    <dgm:pt modelId="{A76FA658-44C2-4D29-9199-9CA37BF1F677}" type="pres">
      <dgm:prSet presAssocID="{06A1A2AE-A0F5-47A5-A2F6-7B28E5BCF1E3}" presName="dummy3a" presStyleCnt="0"/>
      <dgm:spPr/>
    </dgm:pt>
    <dgm:pt modelId="{CAB5F4AC-4B77-4D47-8BFC-830BC4DFD16A}" type="pres">
      <dgm:prSet presAssocID="{06A1A2AE-A0F5-47A5-A2F6-7B28E5BCF1E3}" presName="dummy3b" presStyleCnt="0"/>
      <dgm:spPr/>
    </dgm:pt>
    <dgm:pt modelId="{063A2C50-A97C-4A25-B97C-C4820B8091B8}" type="pres">
      <dgm:prSet presAssocID="{06A1A2AE-A0F5-47A5-A2F6-7B28E5BCF1E3}" presName="wedge3Tx" presStyleLbl="node1" presStyleIdx="2" presStyleCnt="6">
        <dgm:presLayoutVars>
          <dgm:chMax val="0"/>
          <dgm:chPref val="0"/>
          <dgm:bulletEnabled val="1"/>
        </dgm:presLayoutVars>
      </dgm:prSet>
      <dgm:spPr/>
    </dgm:pt>
    <dgm:pt modelId="{AA814C71-5928-4467-8ED9-0A7B0B8A4809}" type="pres">
      <dgm:prSet presAssocID="{06A1A2AE-A0F5-47A5-A2F6-7B28E5BCF1E3}" presName="wedge4" presStyleLbl="node1" presStyleIdx="3" presStyleCnt="6"/>
      <dgm:spPr/>
    </dgm:pt>
    <dgm:pt modelId="{9207F6F4-9878-419F-9A40-7FD431B924E5}" type="pres">
      <dgm:prSet presAssocID="{06A1A2AE-A0F5-47A5-A2F6-7B28E5BCF1E3}" presName="dummy4a" presStyleCnt="0"/>
      <dgm:spPr/>
    </dgm:pt>
    <dgm:pt modelId="{29A4D4D6-331F-4F03-A131-B933C433D79F}" type="pres">
      <dgm:prSet presAssocID="{06A1A2AE-A0F5-47A5-A2F6-7B28E5BCF1E3}" presName="dummy4b" presStyleCnt="0"/>
      <dgm:spPr/>
    </dgm:pt>
    <dgm:pt modelId="{F1655778-272E-48FF-8E49-DEC7CC23CC86}" type="pres">
      <dgm:prSet presAssocID="{06A1A2AE-A0F5-47A5-A2F6-7B28E5BCF1E3}" presName="wedge4Tx" presStyleLbl="node1" presStyleIdx="3" presStyleCnt="6">
        <dgm:presLayoutVars>
          <dgm:chMax val="0"/>
          <dgm:chPref val="0"/>
          <dgm:bulletEnabled val="1"/>
        </dgm:presLayoutVars>
      </dgm:prSet>
      <dgm:spPr/>
    </dgm:pt>
    <dgm:pt modelId="{E54DFD0C-6BC9-495A-90C7-670C65B52658}" type="pres">
      <dgm:prSet presAssocID="{06A1A2AE-A0F5-47A5-A2F6-7B28E5BCF1E3}" presName="wedge5" presStyleLbl="node1" presStyleIdx="4" presStyleCnt="6"/>
      <dgm:spPr/>
    </dgm:pt>
    <dgm:pt modelId="{C600152D-EADE-4189-8189-E849186E895D}" type="pres">
      <dgm:prSet presAssocID="{06A1A2AE-A0F5-47A5-A2F6-7B28E5BCF1E3}" presName="dummy5a" presStyleCnt="0"/>
      <dgm:spPr/>
    </dgm:pt>
    <dgm:pt modelId="{BDDACBE5-9114-4F77-AE36-DC213A425A1F}" type="pres">
      <dgm:prSet presAssocID="{06A1A2AE-A0F5-47A5-A2F6-7B28E5BCF1E3}" presName="dummy5b" presStyleCnt="0"/>
      <dgm:spPr/>
    </dgm:pt>
    <dgm:pt modelId="{37492FA9-2CD7-4700-976B-7BACABA67C19}" type="pres">
      <dgm:prSet presAssocID="{06A1A2AE-A0F5-47A5-A2F6-7B28E5BCF1E3}" presName="wedge5Tx" presStyleLbl="node1" presStyleIdx="4" presStyleCnt="6">
        <dgm:presLayoutVars>
          <dgm:chMax val="0"/>
          <dgm:chPref val="0"/>
          <dgm:bulletEnabled val="1"/>
        </dgm:presLayoutVars>
      </dgm:prSet>
      <dgm:spPr/>
    </dgm:pt>
    <dgm:pt modelId="{CBD638C1-1063-45F5-98AB-381D6AA70517}" type="pres">
      <dgm:prSet presAssocID="{06A1A2AE-A0F5-47A5-A2F6-7B28E5BCF1E3}" presName="wedge6" presStyleLbl="node1" presStyleIdx="5" presStyleCnt="6"/>
      <dgm:spPr/>
    </dgm:pt>
    <dgm:pt modelId="{3B50A200-04E3-4C56-A632-76F99834BE52}" type="pres">
      <dgm:prSet presAssocID="{06A1A2AE-A0F5-47A5-A2F6-7B28E5BCF1E3}" presName="dummy6a" presStyleCnt="0"/>
      <dgm:spPr/>
    </dgm:pt>
    <dgm:pt modelId="{B2B75154-A0E6-412E-A478-645CADC05934}" type="pres">
      <dgm:prSet presAssocID="{06A1A2AE-A0F5-47A5-A2F6-7B28E5BCF1E3}" presName="dummy6b" presStyleCnt="0"/>
      <dgm:spPr/>
    </dgm:pt>
    <dgm:pt modelId="{717E60D4-72B7-4634-83EA-4E98523259E1}" type="pres">
      <dgm:prSet presAssocID="{06A1A2AE-A0F5-47A5-A2F6-7B28E5BCF1E3}" presName="wedge6Tx" presStyleLbl="node1" presStyleIdx="5" presStyleCnt="6">
        <dgm:presLayoutVars>
          <dgm:chMax val="0"/>
          <dgm:chPref val="0"/>
          <dgm:bulletEnabled val="1"/>
        </dgm:presLayoutVars>
      </dgm:prSet>
      <dgm:spPr/>
    </dgm:pt>
    <dgm:pt modelId="{01DC7BAE-2617-4817-A5FA-3A55B4865A86}" type="pres">
      <dgm:prSet presAssocID="{B12B5E35-5D53-42D1-B25C-A3457F673314}" presName="arrowWedge1" presStyleLbl="fgSibTrans2D1" presStyleIdx="0" presStyleCnt="6"/>
      <dgm:spPr/>
    </dgm:pt>
    <dgm:pt modelId="{8AA517CE-36AB-435E-9550-6C6BD225A156}" type="pres">
      <dgm:prSet presAssocID="{688F101C-0A71-494C-B9FF-A7BA23C5DF0F}" presName="arrowWedge2" presStyleLbl="fgSibTrans2D1" presStyleIdx="1" presStyleCnt="6"/>
      <dgm:spPr/>
    </dgm:pt>
    <dgm:pt modelId="{8ADAA01A-BDA0-4106-AF4B-D49EDE54B1C2}" type="pres">
      <dgm:prSet presAssocID="{9F36B067-DB09-4E73-83D7-10D192EF281F}" presName="arrowWedge3" presStyleLbl="fgSibTrans2D1" presStyleIdx="2" presStyleCnt="6"/>
      <dgm:spPr/>
    </dgm:pt>
    <dgm:pt modelId="{1C20E399-5983-401A-839B-A56DC617A61F}" type="pres">
      <dgm:prSet presAssocID="{9AFED357-158A-46AB-8BE3-A9CB37C258E4}" presName="arrowWedge4" presStyleLbl="fgSibTrans2D1" presStyleIdx="3" presStyleCnt="6"/>
      <dgm:spPr/>
    </dgm:pt>
    <dgm:pt modelId="{4131A97F-D402-4E8C-8888-D8CB1E198C35}" type="pres">
      <dgm:prSet presAssocID="{8DE659B8-ACEA-448A-9590-D4F042348B6B}" presName="arrowWedge5" presStyleLbl="fgSibTrans2D1" presStyleIdx="4" presStyleCnt="6"/>
      <dgm:spPr/>
    </dgm:pt>
    <dgm:pt modelId="{645E7C75-FBFB-4411-8A90-944DA72D59BA}" type="pres">
      <dgm:prSet presAssocID="{C3F33C7C-2859-444D-8E9F-7C266D211D00}" presName="arrowWedge6" presStyleLbl="fgSibTrans2D1" presStyleIdx="5" presStyleCnt="6"/>
      <dgm:spPr/>
    </dgm:pt>
  </dgm:ptLst>
  <dgm:cxnLst>
    <dgm:cxn modelId="{D2E94041-4FE9-4F0E-AAEA-277798DDFDA3}" type="presOf" srcId="{F9F20D17-DE8C-41B8-A81D-5403973A02BC}" destId="{E54DFD0C-6BC9-495A-90C7-670C65B52658}" srcOrd="0" destOrd="0" presId="urn:microsoft.com/office/officeart/2005/8/layout/cycle8"/>
    <dgm:cxn modelId="{0C3FD9EA-67E3-401C-9363-A6C256CD8C3F}" type="presOf" srcId="{39239BA2-F916-448D-B50F-EE7D690CD990}" destId="{063A2C50-A97C-4A25-B97C-C4820B8091B8}" srcOrd="1" destOrd="0" presId="urn:microsoft.com/office/officeart/2005/8/layout/cycle8"/>
    <dgm:cxn modelId="{5D9C8868-2E8E-45BD-90BF-9B2F69D89483}" type="presOf" srcId="{06A1A2AE-A0F5-47A5-A2F6-7B28E5BCF1E3}" destId="{31767988-F6F3-4D44-BAEB-2EFF69A64B83}" srcOrd="0" destOrd="0" presId="urn:microsoft.com/office/officeart/2005/8/layout/cycle8"/>
    <dgm:cxn modelId="{424B7E00-2881-4847-A6C9-45C8E2502477}" type="presOf" srcId="{B28ABC28-19E5-4720-A599-398B49BD42F9}" destId="{DCB515F4-36EE-49A5-8ACE-B06CC9D6F224}" srcOrd="0" destOrd="0" presId="urn:microsoft.com/office/officeart/2005/8/layout/cycle8"/>
    <dgm:cxn modelId="{B47D5190-21D8-413B-8F7A-ECDA29C6212A}" srcId="{06A1A2AE-A0F5-47A5-A2F6-7B28E5BCF1E3}" destId="{8CCCDFB5-014A-4E7A-BF23-450C8B5969F0}" srcOrd="0" destOrd="0" parTransId="{580AF8F6-83EB-4305-B6BE-11D1836668A4}" sibTransId="{B12B5E35-5D53-42D1-B25C-A3457F673314}"/>
    <dgm:cxn modelId="{60F43CAB-D9E8-4A48-8CE5-B00E81E4E57B}" type="presOf" srcId="{F9F20D17-DE8C-41B8-A81D-5403973A02BC}" destId="{37492FA9-2CD7-4700-976B-7BACABA67C19}" srcOrd="1" destOrd="0" presId="urn:microsoft.com/office/officeart/2005/8/layout/cycle8"/>
    <dgm:cxn modelId="{6A57F4F4-A3BA-4C72-A112-CD3080B7BE27}" type="presOf" srcId="{8CCCDFB5-014A-4E7A-BF23-450C8B5969F0}" destId="{C65F9261-894D-43F4-933C-7D4D15113BBD}" srcOrd="0" destOrd="0" presId="urn:microsoft.com/office/officeart/2005/8/layout/cycle8"/>
    <dgm:cxn modelId="{DAE620A6-A298-4997-A11D-4B02D03AE033}" type="presOf" srcId="{B28ABC28-19E5-4720-A599-398B49BD42F9}" destId="{F8B9682C-77C7-4299-8319-56C8B98E8030}" srcOrd="1" destOrd="0" presId="urn:microsoft.com/office/officeart/2005/8/layout/cycle8"/>
    <dgm:cxn modelId="{C138F2D1-B324-4EAD-B375-F9710EDB41F1}" type="presOf" srcId="{394A85DD-DBEB-4170-8567-E862C7D3D188}" destId="{F1655778-272E-48FF-8E49-DEC7CC23CC86}" srcOrd="1" destOrd="0" presId="urn:microsoft.com/office/officeart/2005/8/layout/cycle8"/>
    <dgm:cxn modelId="{6851FDD8-A144-45BB-AD2D-EEFDFF73D97C}" type="presOf" srcId="{394A85DD-DBEB-4170-8567-E862C7D3D188}" destId="{AA814C71-5928-4467-8ED9-0A7B0B8A4809}" srcOrd="0" destOrd="0" presId="urn:microsoft.com/office/officeart/2005/8/layout/cycle8"/>
    <dgm:cxn modelId="{20EA4F7F-D135-41CB-94B6-ED698BE74499}" srcId="{06A1A2AE-A0F5-47A5-A2F6-7B28E5BCF1E3}" destId="{F9F20D17-DE8C-41B8-A81D-5403973A02BC}" srcOrd="4" destOrd="0" parTransId="{A5A958A0-8686-4B73-9F24-C16F961FB2D4}" sibTransId="{8DE659B8-ACEA-448A-9590-D4F042348B6B}"/>
    <dgm:cxn modelId="{A75472C1-137E-4515-B764-B205A4901A20}" srcId="{06A1A2AE-A0F5-47A5-A2F6-7B28E5BCF1E3}" destId="{B28ABC28-19E5-4720-A599-398B49BD42F9}" srcOrd="1" destOrd="0" parTransId="{A4EA5693-EA59-492C-AD9D-BC94447C9307}" sibTransId="{688F101C-0A71-494C-B9FF-A7BA23C5DF0F}"/>
    <dgm:cxn modelId="{B6039FC0-FCF6-4E2D-9C81-D6DB5B4B007C}" srcId="{06A1A2AE-A0F5-47A5-A2F6-7B28E5BCF1E3}" destId="{39239BA2-F916-448D-B50F-EE7D690CD990}" srcOrd="2" destOrd="0" parTransId="{CEE45446-223B-475D-8E17-7919FF905E72}" sibTransId="{9F36B067-DB09-4E73-83D7-10D192EF281F}"/>
    <dgm:cxn modelId="{9E5D461E-94BF-48A6-ACD1-F010956990A2}" type="presOf" srcId="{996B93A0-728C-4A74-B01A-D1A45F22EFD4}" destId="{CBD638C1-1063-45F5-98AB-381D6AA70517}" srcOrd="0" destOrd="0" presId="urn:microsoft.com/office/officeart/2005/8/layout/cycle8"/>
    <dgm:cxn modelId="{47E59EF6-4B95-4F2E-8DE0-6A04F754A891}" srcId="{06A1A2AE-A0F5-47A5-A2F6-7B28E5BCF1E3}" destId="{996B93A0-728C-4A74-B01A-D1A45F22EFD4}" srcOrd="5" destOrd="0" parTransId="{C4EB15B3-F24A-4C03-8DF6-BC01534166CA}" sibTransId="{C3F33C7C-2859-444D-8E9F-7C266D211D00}"/>
    <dgm:cxn modelId="{56C44148-5E4C-40FB-84D2-DC78C51B8270}" type="presOf" srcId="{996B93A0-728C-4A74-B01A-D1A45F22EFD4}" destId="{717E60D4-72B7-4634-83EA-4E98523259E1}" srcOrd="1" destOrd="0" presId="urn:microsoft.com/office/officeart/2005/8/layout/cycle8"/>
    <dgm:cxn modelId="{E23F4B10-DA2B-4C23-BE64-FAA541992E27}" type="presOf" srcId="{39239BA2-F916-448D-B50F-EE7D690CD990}" destId="{7D42BBE8-59DF-4C7F-8834-59D965EF9491}" srcOrd="0" destOrd="0" presId="urn:microsoft.com/office/officeart/2005/8/layout/cycle8"/>
    <dgm:cxn modelId="{C534CAB0-E650-4766-B9BD-8E862F66570E}" srcId="{06A1A2AE-A0F5-47A5-A2F6-7B28E5BCF1E3}" destId="{394A85DD-DBEB-4170-8567-E862C7D3D188}" srcOrd="3" destOrd="0" parTransId="{53051971-10CD-4881-80E3-35B01EAFC28C}" sibTransId="{9AFED357-158A-46AB-8BE3-A9CB37C258E4}"/>
    <dgm:cxn modelId="{DEF78458-0398-4797-BA70-6CA747103004}" type="presOf" srcId="{8CCCDFB5-014A-4E7A-BF23-450C8B5969F0}" destId="{181DFA34-B25B-4C89-B26C-74E812D8030C}" srcOrd="1" destOrd="0" presId="urn:microsoft.com/office/officeart/2005/8/layout/cycle8"/>
    <dgm:cxn modelId="{A13F604F-497B-4BE7-A1B3-EF8E0383D3A3}" type="presParOf" srcId="{31767988-F6F3-4D44-BAEB-2EFF69A64B83}" destId="{C65F9261-894D-43F4-933C-7D4D15113BBD}" srcOrd="0" destOrd="0" presId="urn:microsoft.com/office/officeart/2005/8/layout/cycle8"/>
    <dgm:cxn modelId="{7435F940-ECED-47F7-9FEF-1BF4ECDFF910}" type="presParOf" srcId="{31767988-F6F3-4D44-BAEB-2EFF69A64B83}" destId="{4104BDAB-7E9A-4552-B6D8-4A813A87BCB8}" srcOrd="1" destOrd="0" presId="urn:microsoft.com/office/officeart/2005/8/layout/cycle8"/>
    <dgm:cxn modelId="{A5571C3A-D8E7-4B65-BC7E-FDE7DDE3D007}" type="presParOf" srcId="{31767988-F6F3-4D44-BAEB-2EFF69A64B83}" destId="{7CB9F681-A04E-4B2E-8F35-BD0FB8E101C9}" srcOrd="2" destOrd="0" presId="urn:microsoft.com/office/officeart/2005/8/layout/cycle8"/>
    <dgm:cxn modelId="{722FB28F-1293-477A-94D0-841A952E806D}" type="presParOf" srcId="{31767988-F6F3-4D44-BAEB-2EFF69A64B83}" destId="{181DFA34-B25B-4C89-B26C-74E812D8030C}" srcOrd="3" destOrd="0" presId="urn:microsoft.com/office/officeart/2005/8/layout/cycle8"/>
    <dgm:cxn modelId="{CAB25A33-A19E-43C1-A2BD-14CB6938CA28}" type="presParOf" srcId="{31767988-F6F3-4D44-BAEB-2EFF69A64B83}" destId="{DCB515F4-36EE-49A5-8ACE-B06CC9D6F224}" srcOrd="4" destOrd="0" presId="urn:microsoft.com/office/officeart/2005/8/layout/cycle8"/>
    <dgm:cxn modelId="{AF56EA4B-3B6C-4E3F-9BFF-55A1CCFB1C47}" type="presParOf" srcId="{31767988-F6F3-4D44-BAEB-2EFF69A64B83}" destId="{5CE82D8A-E2E0-4FE2-87B7-0A114EF26D56}" srcOrd="5" destOrd="0" presId="urn:microsoft.com/office/officeart/2005/8/layout/cycle8"/>
    <dgm:cxn modelId="{C255437A-E808-44A8-83E6-45786A45DDA0}" type="presParOf" srcId="{31767988-F6F3-4D44-BAEB-2EFF69A64B83}" destId="{F0DD8168-74BE-48C6-9970-F1C2D7746659}" srcOrd="6" destOrd="0" presId="urn:microsoft.com/office/officeart/2005/8/layout/cycle8"/>
    <dgm:cxn modelId="{2F0A9391-5F7A-4C20-880D-54ECFB13D8BE}" type="presParOf" srcId="{31767988-F6F3-4D44-BAEB-2EFF69A64B83}" destId="{F8B9682C-77C7-4299-8319-56C8B98E8030}" srcOrd="7" destOrd="0" presId="urn:microsoft.com/office/officeart/2005/8/layout/cycle8"/>
    <dgm:cxn modelId="{B55072C8-6AC0-42DE-A27F-563583DAB2B7}" type="presParOf" srcId="{31767988-F6F3-4D44-BAEB-2EFF69A64B83}" destId="{7D42BBE8-59DF-4C7F-8834-59D965EF9491}" srcOrd="8" destOrd="0" presId="urn:microsoft.com/office/officeart/2005/8/layout/cycle8"/>
    <dgm:cxn modelId="{8E8B8004-98C6-4DEF-8E36-88841A930D4F}" type="presParOf" srcId="{31767988-F6F3-4D44-BAEB-2EFF69A64B83}" destId="{A76FA658-44C2-4D29-9199-9CA37BF1F677}" srcOrd="9" destOrd="0" presId="urn:microsoft.com/office/officeart/2005/8/layout/cycle8"/>
    <dgm:cxn modelId="{13041612-390E-4850-BA0B-835C0D25FD40}" type="presParOf" srcId="{31767988-F6F3-4D44-BAEB-2EFF69A64B83}" destId="{CAB5F4AC-4B77-4D47-8BFC-830BC4DFD16A}" srcOrd="10" destOrd="0" presId="urn:microsoft.com/office/officeart/2005/8/layout/cycle8"/>
    <dgm:cxn modelId="{F26D7F0A-A1C0-419B-9C44-903F86E39DD7}" type="presParOf" srcId="{31767988-F6F3-4D44-BAEB-2EFF69A64B83}" destId="{063A2C50-A97C-4A25-B97C-C4820B8091B8}" srcOrd="11" destOrd="0" presId="urn:microsoft.com/office/officeart/2005/8/layout/cycle8"/>
    <dgm:cxn modelId="{D1AAB950-19AE-4FFE-9FF5-92661B3F8A8F}" type="presParOf" srcId="{31767988-F6F3-4D44-BAEB-2EFF69A64B83}" destId="{AA814C71-5928-4467-8ED9-0A7B0B8A4809}" srcOrd="12" destOrd="0" presId="urn:microsoft.com/office/officeart/2005/8/layout/cycle8"/>
    <dgm:cxn modelId="{A35F706D-13A6-40F5-8CCB-4A64D310BD4C}" type="presParOf" srcId="{31767988-F6F3-4D44-BAEB-2EFF69A64B83}" destId="{9207F6F4-9878-419F-9A40-7FD431B924E5}" srcOrd="13" destOrd="0" presId="urn:microsoft.com/office/officeart/2005/8/layout/cycle8"/>
    <dgm:cxn modelId="{6DC0F85E-08D3-45E3-B30E-EC04BAD46BEF}" type="presParOf" srcId="{31767988-F6F3-4D44-BAEB-2EFF69A64B83}" destId="{29A4D4D6-331F-4F03-A131-B933C433D79F}" srcOrd="14" destOrd="0" presId="urn:microsoft.com/office/officeart/2005/8/layout/cycle8"/>
    <dgm:cxn modelId="{4A80FAE5-11D4-49E1-BF92-98C1D21E4944}" type="presParOf" srcId="{31767988-F6F3-4D44-BAEB-2EFF69A64B83}" destId="{F1655778-272E-48FF-8E49-DEC7CC23CC86}" srcOrd="15" destOrd="0" presId="urn:microsoft.com/office/officeart/2005/8/layout/cycle8"/>
    <dgm:cxn modelId="{48B68CDF-FF4C-4546-8914-3B90FC5B336A}" type="presParOf" srcId="{31767988-F6F3-4D44-BAEB-2EFF69A64B83}" destId="{E54DFD0C-6BC9-495A-90C7-670C65B52658}" srcOrd="16" destOrd="0" presId="urn:microsoft.com/office/officeart/2005/8/layout/cycle8"/>
    <dgm:cxn modelId="{5424C003-C950-4889-823F-95DEA3677DCB}" type="presParOf" srcId="{31767988-F6F3-4D44-BAEB-2EFF69A64B83}" destId="{C600152D-EADE-4189-8189-E849186E895D}" srcOrd="17" destOrd="0" presId="urn:microsoft.com/office/officeart/2005/8/layout/cycle8"/>
    <dgm:cxn modelId="{F18CDC45-F824-45D8-A1C3-119F22A35DA0}" type="presParOf" srcId="{31767988-F6F3-4D44-BAEB-2EFF69A64B83}" destId="{BDDACBE5-9114-4F77-AE36-DC213A425A1F}" srcOrd="18" destOrd="0" presId="urn:microsoft.com/office/officeart/2005/8/layout/cycle8"/>
    <dgm:cxn modelId="{99B8F478-0352-41AD-A996-3A3375B8C42A}" type="presParOf" srcId="{31767988-F6F3-4D44-BAEB-2EFF69A64B83}" destId="{37492FA9-2CD7-4700-976B-7BACABA67C19}" srcOrd="19" destOrd="0" presId="urn:microsoft.com/office/officeart/2005/8/layout/cycle8"/>
    <dgm:cxn modelId="{0D7D1CEC-C656-42C3-BFBE-9184438E3941}" type="presParOf" srcId="{31767988-F6F3-4D44-BAEB-2EFF69A64B83}" destId="{CBD638C1-1063-45F5-98AB-381D6AA70517}" srcOrd="20" destOrd="0" presId="urn:microsoft.com/office/officeart/2005/8/layout/cycle8"/>
    <dgm:cxn modelId="{686FCF03-DB40-4C4F-A5E9-4E4DA6597AC1}" type="presParOf" srcId="{31767988-F6F3-4D44-BAEB-2EFF69A64B83}" destId="{3B50A200-04E3-4C56-A632-76F99834BE52}" srcOrd="21" destOrd="0" presId="urn:microsoft.com/office/officeart/2005/8/layout/cycle8"/>
    <dgm:cxn modelId="{A34017AD-51BB-4ACF-92E6-8F2D7CFC7D04}" type="presParOf" srcId="{31767988-F6F3-4D44-BAEB-2EFF69A64B83}" destId="{B2B75154-A0E6-412E-A478-645CADC05934}" srcOrd="22" destOrd="0" presId="urn:microsoft.com/office/officeart/2005/8/layout/cycle8"/>
    <dgm:cxn modelId="{09A86FA4-5783-4674-A52E-A15A7588F24C}" type="presParOf" srcId="{31767988-F6F3-4D44-BAEB-2EFF69A64B83}" destId="{717E60D4-72B7-4634-83EA-4E98523259E1}" srcOrd="23" destOrd="0" presId="urn:microsoft.com/office/officeart/2005/8/layout/cycle8"/>
    <dgm:cxn modelId="{26FEC0D9-0999-4562-BA7E-C9ABEAE502B7}" type="presParOf" srcId="{31767988-F6F3-4D44-BAEB-2EFF69A64B83}" destId="{01DC7BAE-2617-4817-A5FA-3A55B4865A86}" srcOrd="24" destOrd="0" presId="urn:microsoft.com/office/officeart/2005/8/layout/cycle8"/>
    <dgm:cxn modelId="{F4380714-66F0-44C5-8EF3-F2A32FDA19EE}" type="presParOf" srcId="{31767988-F6F3-4D44-BAEB-2EFF69A64B83}" destId="{8AA517CE-36AB-435E-9550-6C6BD225A156}" srcOrd="25" destOrd="0" presId="urn:microsoft.com/office/officeart/2005/8/layout/cycle8"/>
    <dgm:cxn modelId="{D224B628-A626-4361-AC1F-28645AABF136}" type="presParOf" srcId="{31767988-F6F3-4D44-BAEB-2EFF69A64B83}" destId="{8ADAA01A-BDA0-4106-AF4B-D49EDE54B1C2}" srcOrd="26" destOrd="0" presId="urn:microsoft.com/office/officeart/2005/8/layout/cycle8"/>
    <dgm:cxn modelId="{2BB4A773-4581-4908-8884-F866B6DA2FA8}" type="presParOf" srcId="{31767988-F6F3-4D44-BAEB-2EFF69A64B83}" destId="{1C20E399-5983-401A-839B-A56DC617A61F}" srcOrd="27" destOrd="0" presId="urn:microsoft.com/office/officeart/2005/8/layout/cycle8"/>
    <dgm:cxn modelId="{EF5C08D2-184C-4EC2-9ED3-17A03B215F24}" type="presParOf" srcId="{31767988-F6F3-4D44-BAEB-2EFF69A64B83}" destId="{4131A97F-D402-4E8C-8888-D8CB1E198C35}" srcOrd="28" destOrd="0" presId="urn:microsoft.com/office/officeart/2005/8/layout/cycle8"/>
    <dgm:cxn modelId="{7CB1C90D-AEB4-4F4A-8A73-2D614B2459BD}" type="presParOf" srcId="{31767988-F6F3-4D44-BAEB-2EFF69A64B83}" destId="{645E7C75-FBFB-4411-8A90-944DA72D59BA}"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F9261-894D-43F4-933C-7D4D15113BBD}">
      <dsp:nvSpPr>
        <dsp:cNvPr id="0" name=""/>
        <dsp:cNvSpPr/>
      </dsp:nvSpPr>
      <dsp:spPr>
        <a:xfrm>
          <a:off x="1814601" y="343192"/>
          <a:ext cx="4838937" cy="4838937"/>
        </a:xfrm>
        <a:prstGeom prst="pie">
          <a:avLst>
            <a:gd name="adj1" fmla="val 16200000"/>
            <a:gd name="adj2" fmla="val 198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0000"/>
              </a:solidFill>
              <a:latin typeface="Calibri" panose="020F0502020204030204" pitchFamily="34" charset="0"/>
            </a:rPr>
            <a:t>Consumer Research</a:t>
          </a:r>
        </a:p>
      </dsp:txBody>
      <dsp:txXfrm>
        <a:off x="4349283" y="961308"/>
        <a:ext cx="1267340" cy="979308"/>
      </dsp:txXfrm>
    </dsp:sp>
    <dsp:sp modelId="{DCB515F4-36EE-49A5-8ACE-B06CC9D6F224}">
      <dsp:nvSpPr>
        <dsp:cNvPr id="0" name=""/>
        <dsp:cNvSpPr/>
      </dsp:nvSpPr>
      <dsp:spPr>
        <a:xfrm>
          <a:off x="1872207" y="442851"/>
          <a:ext cx="4838937" cy="4838937"/>
        </a:xfrm>
        <a:prstGeom prst="pie">
          <a:avLst>
            <a:gd name="adj1" fmla="val 19800000"/>
            <a:gd name="adj2" fmla="val 18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0000"/>
              </a:solidFill>
              <a:latin typeface="Calibri" panose="020F0502020204030204" pitchFamily="34" charset="0"/>
            </a:rPr>
            <a:t>Residential Research</a:t>
          </a:r>
        </a:p>
      </dsp:txBody>
      <dsp:txXfrm>
        <a:off x="5155772" y="2401468"/>
        <a:ext cx="1324947" cy="950505"/>
      </dsp:txXfrm>
    </dsp:sp>
    <dsp:sp modelId="{7D42BBE8-59DF-4C7F-8834-59D965EF9491}">
      <dsp:nvSpPr>
        <dsp:cNvPr id="0" name=""/>
        <dsp:cNvSpPr/>
      </dsp:nvSpPr>
      <dsp:spPr>
        <a:xfrm>
          <a:off x="1814601" y="542510"/>
          <a:ext cx="4838937" cy="4838937"/>
        </a:xfrm>
        <a:prstGeom prst="pie">
          <a:avLst>
            <a:gd name="adj1" fmla="val 1800000"/>
            <a:gd name="adj2" fmla="val 54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0000"/>
              </a:solidFill>
              <a:latin typeface="Calibri" panose="020F0502020204030204" pitchFamily="34" charset="0"/>
            </a:rPr>
            <a:t>Commercial Research</a:t>
          </a:r>
        </a:p>
      </dsp:txBody>
      <dsp:txXfrm>
        <a:off x="4349283" y="3812825"/>
        <a:ext cx="1267340" cy="979308"/>
      </dsp:txXfrm>
    </dsp:sp>
    <dsp:sp modelId="{AA814C71-5928-4467-8ED9-0A7B0B8A4809}">
      <dsp:nvSpPr>
        <dsp:cNvPr id="0" name=""/>
        <dsp:cNvSpPr/>
      </dsp:nvSpPr>
      <dsp:spPr>
        <a:xfrm>
          <a:off x="1699388" y="542510"/>
          <a:ext cx="4838937" cy="4838937"/>
        </a:xfrm>
        <a:prstGeom prst="pie">
          <a:avLst>
            <a:gd name="adj1" fmla="val 5400000"/>
            <a:gd name="adj2" fmla="val 90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0000"/>
              </a:solidFill>
              <a:latin typeface="Calibri" panose="020F0502020204030204" pitchFamily="34" charset="0"/>
            </a:rPr>
            <a:t>Social Network Research and Analysis</a:t>
          </a:r>
        </a:p>
      </dsp:txBody>
      <dsp:txXfrm>
        <a:off x="2736303" y="3812825"/>
        <a:ext cx="1267340" cy="979308"/>
      </dsp:txXfrm>
    </dsp:sp>
    <dsp:sp modelId="{E54DFD0C-6BC9-495A-90C7-670C65B52658}">
      <dsp:nvSpPr>
        <dsp:cNvPr id="0" name=""/>
        <dsp:cNvSpPr/>
      </dsp:nvSpPr>
      <dsp:spPr>
        <a:xfrm>
          <a:off x="1641782" y="442851"/>
          <a:ext cx="4838937" cy="4838937"/>
        </a:xfrm>
        <a:prstGeom prst="pie">
          <a:avLst>
            <a:gd name="adj1" fmla="val 9000000"/>
            <a:gd name="adj2" fmla="val 126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0000"/>
              </a:solidFill>
              <a:latin typeface="Calibri" panose="020F0502020204030204" pitchFamily="34" charset="0"/>
            </a:rPr>
            <a:t>General Internet Research</a:t>
          </a:r>
        </a:p>
      </dsp:txBody>
      <dsp:txXfrm>
        <a:off x="1872208" y="2401468"/>
        <a:ext cx="1324947" cy="950505"/>
      </dsp:txXfrm>
    </dsp:sp>
    <dsp:sp modelId="{CBD638C1-1063-45F5-98AB-381D6AA70517}">
      <dsp:nvSpPr>
        <dsp:cNvPr id="0" name=""/>
        <dsp:cNvSpPr/>
      </dsp:nvSpPr>
      <dsp:spPr>
        <a:xfrm>
          <a:off x="1699388" y="343192"/>
          <a:ext cx="4838937" cy="4838937"/>
        </a:xfrm>
        <a:prstGeom prst="pie">
          <a:avLst>
            <a:gd name="adj1" fmla="val 12600000"/>
            <a:gd name="adj2" fmla="val 162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0000"/>
              </a:solidFill>
              <a:latin typeface="Calibri" panose="020F0502020204030204" pitchFamily="34" charset="0"/>
            </a:rPr>
            <a:t>News Archive Research</a:t>
          </a:r>
        </a:p>
      </dsp:txBody>
      <dsp:txXfrm>
        <a:off x="2736303" y="961308"/>
        <a:ext cx="1267340" cy="979308"/>
      </dsp:txXfrm>
    </dsp:sp>
    <dsp:sp modelId="{01DC7BAE-2617-4817-A5FA-3A55B4865A86}">
      <dsp:nvSpPr>
        <dsp:cNvPr id="0" name=""/>
        <dsp:cNvSpPr/>
      </dsp:nvSpPr>
      <dsp:spPr>
        <a:xfrm>
          <a:off x="1514871" y="43638"/>
          <a:ext cx="5438044" cy="5438044"/>
        </a:xfrm>
        <a:prstGeom prst="circularArrow">
          <a:avLst>
            <a:gd name="adj1" fmla="val 5085"/>
            <a:gd name="adj2" fmla="val 327528"/>
            <a:gd name="adj3" fmla="val 19472472"/>
            <a:gd name="adj4" fmla="val 16200251"/>
            <a:gd name="adj5" fmla="val 5932"/>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AA517CE-36AB-435E-9550-6C6BD225A156}">
      <dsp:nvSpPr>
        <dsp:cNvPr id="0" name=""/>
        <dsp:cNvSpPr/>
      </dsp:nvSpPr>
      <dsp:spPr>
        <a:xfrm>
          <a:off x="1572478" y="143297"/>
          <a:ext cx="5438044" cy="5438044"/>
        </a:xfrm>
        <a:prstGeom prst="circularArrow">
          <a:avLst>
            <a:gd name="adj1" fmla="val 5085"/>
            <a:gd name="adj2" fmla="val 327528"/>
            <a:gd name="adj3" fmla="val 1472472"/>
            <a:gd name="adj4" fmla="val 19800000"/>
            <a:gd name="adj5" fmla="val 5932"/>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ADAA01A-BDA0-4106-AF4B-D49EDE54B1C2}">
      <dsp:nvSpPr>
        <dsp:cNvPr id="0" name=""/>
        <dsp:cNvSpPr/>
      </dsp:nvSpPr>
      <dsp:spPr>
        <a:xfrm>
          <a:off x="1514871" y="242956"/>
          <a:ext cx="5438044" cy="5438044"/>
        </a:xfrm>
        <a:prstGeom prst="circularArrow">
          <a:avLst>
            <a:gd name="adj1" fmla="val 5085"/>
            <a:gd name="adj2" fmla="val 327528"/>
            <a:gd name="adj3" fmla="val 5072221"/>
            <a:gd name="adj4" fmla="val 1800000"/>
            <a:gd name="adj5" fmla="val 5932"/>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C20E399-5983-401A-839B-A56DC617A61F}">
      <dsp:nvSpPr>
        <dsp:cNvPr id="0" name=""/>
        <dsp:cNvSpPr/>
      </dsp:nvSpPr>
      <dsp:spPr>
        <a:xfrm>
          <a:off x="1400012" y="242956"/>
          <a:ext cx="5438044" cy="5438044"/>
        </a:xfrm>
        <a:prstGeom prst="circularArrow">
          <a:avLst>
            <a:gd name="adj1" fmla="val 5085"/>
            <a:gd name="adj2" fmla="val 327528"/>
            <a:gd name="adj3" fmla="val 8672472"/>
            <a:gd name="adj4" fmla="val 5400251"/>
            <a:gd name="adj5" fmla="val 5932"/>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131A97F-D402-4E8C-8888-D8CB1E198C35}">
      <dsp:nvSpPr>
        <dsp:cNvPr id="0" name=""/>
        <dsp:cNvSpPr/>
      </dsp:nvSpPr>
      <dsp:spPr>
        <a:xfrm>
          <a:off x="1342405" y="143297"/>
          <a:ext cx="5438044" cy="5438044"/>
        </a:xfrm>
        <a:prstGeom prst="circularArrow">
          <a:avLst>
            <a:gd name="adj1" fmla="val 5085"/>
            <a:gd name="adj2" fmla="val 327528"/>
            <a:gd name="adj3" fmla="val 12272472"/>
            <a:gd name="adj4" fmla="val 9000000"/>
            <a:gd name="adj5" fmla="val 5932"/>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5E7C75-FBFB-4411-8A90-944DA72D59BA}">
      <dsp:nvSpPr>
        <dsp:cNvPr id="0" name=""/>
        <dsp:cNvSpPr/>
      </dsp:nvSpPr>
      <dsp:spPr>
        <a:xfrm>
          <a:off x="1400012" y="43638"/>
          <a:ext cx="5438044" cy="5438044"/>
        </a:xfrm>
        <a:prstGeom prst="circularArrow">
          <a:avLst>
            <a:gd name="adj1" fmla="val 5085"/>
            <a:gd name="adj2" fmla="val 327528"/>
            <a:gd name="adj3" fmla="val 15872221"/>
            <a:gd name="adj4" fmla="val 12600000"/>
            <a:gd name="adj5" fmla="val 5932"/>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32" charset="-128"/>
                <a:cs typeface="+mn-cs"/>
              </a:defRPr>
            </a:lvl1pPr>
          </a:lstStyle>
          <a:p>
            <a:pPr>
              <a:defRPr/>
            </a:pPr>
            <a:endParaRPr lang="en-US"/>
          </a:p>
        </p:txBody>
      </p:sp>
      <p:sp>
        <p:nvSpPr>
          <p:cNvPr id="5123"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2" charset="-128"/>
                <a:cs typeface="+mn-cs"/>
              </a:defRPr>
            </a:lvl1pPr>
          </a:lstStyle>
          <a:p>
            <a:pPr>
              <a:defRPr/>
            </a:pPr>
            <a:endParaRPr lang="en-US"/>
          </a:p>
        </p:txBody>
      </p:sp>
      <p:sp>
        <p:nvSpPr>
          <p:cNvPr id="5124"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32" charset="-128"/>
                <a:cs typeface="+mn-cs"/>
              </a:defRPr>
            </a:lvl1pPr>
          </a:lstStyle>
          <a:p>
            <a:pPr>
              <a:defRPr/>
            </a:pPr>
            <a:endParaRPr lang="en-US"/>
          </a:p>
        </p:txBody>
      </p:sp>
      <p:sp>
        <p:nvSpPr>
          <p:cNvPr id="5125"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32" charset="-128"/>
                <a:cs typeface="+mn-cs"/>
              </a:defRPr>
            </a:lvl1pPr>
          </a:lstStyle>
          <a:p>
            <a:pPr>
              <a:defRPr/>
            </a:pPr>
            <a:fld id="{23CC6183-0F33-4679-921D-A36A9C610AC4}" type="slidenum">
              <a:rPr lang="en-US"/>
              <a:pPr>
                <a:defRPr/>
              </a:pPr>
              <a:t>‹#›</a:t>
            </a:fld>
            <a:endParaRPr lang="en-US"/>
          </a:p>
        </p:txBody>
      </p:sp>
    </p:spTree>
    <p:extLst>
      <p:ext uri="{BB962C8B-B14F-4D97-AF65-F5344CB8AC3E}">
        <p14:creationId xmlns:p14="http://schemas.microsoft.com/office/powerpoint/2010/main" val="3077549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32" charset="-128"/>
                <a:cs typeface="+mn-cs"/>
              </a:defRPr>
            </a:lvl1pPr>
          </a:lstStyle>
          <a:p>
            <a:pPr>
              <a:defRPr/>
            </a:pPr>
            <a:endParaRPr lang="en-US"/>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2" charset="-128"/>
                <a:cs typeface="+mn-cs"/>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32"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32" charset="-128"/>
                <a:cs typeface="+mn-cs"/>
              </a:defRPr>
            </a:lvl1pPr>
          </a:lstStyle>
          <a:p>
            <a:pPr>
              <a:defRPr/>
            </a:pPr>
            <a:fld id="{A3AE028A-45F1-4243-BF7E-50A618FDD117}" type="slidenum">
              <a:rPr lang="en-US"/>
              <a:pPr>
                <a:defRPr/>
              </a:pPr>
              <a:t>‹#›</a:t>
            </a:fld>
            <a:endParaRPr lang="en-US"/>
          </a:p>
        </p:txBody>
      </p:sp>
    </p:spTree>
    <p:extLst>
      <p:ext uri="{BB962C8B-B14F-4D97-AF65-F5344CB8AC3E}">
        <p14:creationId xmlns:p14="http://schemas.microsoft.com/office/powerpoint/2010/main" val="4085618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17575" y="744538"/>
            <a:ext cx="4962525" cy="3722687"/>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fld id="{781D0203-09C1-4846-B10E-9975619A2D50}" type="slidenum">
              <a:rPr lang="en-US" altLang="en-US" sz="1200" smtClean="0">
                <a:latin typeface="Arial" charset="0"/>
              </a:rPr>
              <a:pPr/>
              <a:t>3</a:t>
            </a:fld>
            <a:endParaRPr lang="en-US" alt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917575" y="744538"/>
            <a:ext cx="4962525" cy="3722687"/>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fld id="{A96606BE-D217-4634-88C7-9715654CCB3C}" type="slidenum">
              <a:rPr lang="en-GB" altLang="en-US" sz="1200" smtClean="0">
                <a:latin typeface="Arial" charset="0"/>
              </a:rPr>
              <a:pPr/>
              <a:t>15</a:t>
            </a:fld>
            <a:endParaRPr lang="en-GB" alt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17575" y="744538"/>
            <a:ext cx="4962525" cy="3722687"/>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fld id="{B440413A-091D-4E2C-A4E2-EE52A381BCAD}" type="slidenum">
              <a:rPr lang="en-GB" altLang="en-US" sz="1200" smtClean="0">
                <a:latin typeface="Arial" charset="0"/>
              </a:rPr>
              <a:pPr/>
              <a:t>18</a:t>
            </a:fld>
            <a:endParaRPr lang="en-GB" alt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owerpoint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67400"/>
            <a:ext cx="91440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520700" y="2286000"/>
            <a:ext cx="8089900" cy="1143000"/>
          </a:xfrm>
        </p:spPr>
        <p:txBody>
          <a:bodyPr/>
          <a:lstStyle>
            <a:lvl1pPr>
              <a:defRPr/>
            </a:lvl1pPr>
          </a:lstStyle>
          <a:p>
            <a:r>
              <a:rPr lang="en-US"/>
              <a:t>Click to edit Master title style</a:t>
            </a:r>
          </a:p>
        </p:txBody>
      </p:sp>
      <p:sp>
        <p:nvSpPr>
          <p:cNvPr id="6148" name="Rectangle 4"/>
          <p:cNvSpPr>
            <a:spLocks noGrp="1" noChangeArrowheads="1"/>
          </p:cNvSpPr>
          <p:nvPr>
            <p:ph type="subTitle" idx="1"/>
          </p:nvPr>
        </p:nvSpPr>
        <p:spPr>
          <a:xfrm>
            <a:off x="509588" y="3276600"/>
            <a:ext cx="8101012" cy="1752600"/>
          </a:xfrm>
        </p:spPr>
        <p:txBody>
          <a:bodyPr/>
          <a:lstStyle>
            <a:lvl1pPr marL="0" indent="0">
              <a:buFont typeface="Wingdings" pitchFamily="2" charset="2"/>
              <a:buNone/>
              <a:defRPr>
                <a:solidFill>
                  <a:srgbClr val="FC1B23"/>
                </a:solidFill>
              </a:defRPr>
            </a:lvl1pPr>
          </a:lstStyle>
          <a:p>
            <a:r>
              <a:rPr lang="en-US"/>
              <a:t>Click to edit Master subtitle style</a:t>
            </a:r>
          </a:p>
        </p:txBody>
      </p:sp>
    </p:spTree>
    <p:extLst>
      <p:ext uri="{BB962C8B-B14F-4D97-AF65-F5344CB8AC3E}">
        <p14:creationId xmlns:p14="http://schemas.microsoft.com/office/powerpoint/2010/main" val="20190667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667740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228600"/>
            <a:ext cx="2027237"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1650" y="228600"/>
            <a:ext cx="5929313"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31681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8102600" cy="990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01650" y="1447800"/>
            <a:ext cx="39782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32325" y="1447800"/>
            <a:ext cx="39782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345336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1650" y="228600"/>
            <a:ext cx="810895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53316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09667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016184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1650" y="14478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32325" y="14478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49013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20441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778769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2491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7845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96228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0" y="228600"/>
            <a:ext cx="8102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01650" y="1447800"/>
            <a:ext cx="81089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9"/>
          <p:cNvSpPr>
            <a:spLocks noChangeShapeType="1"/>
          </p:cNvSpPr>
          <p:nvPr userDrawn="1"/>
        </p:nvSpPr>
        <p:spPr bwMode="auto">
          <a:xfrm>
            <a:off x="609600" y="1219200"/>
            <a:ext cx="8001000" cy="0"/>
          </a:xfrm>
          <a:prstGeom prst="line">
            <a:avLst/>
          </a:prstGeom>
          <a:noFill/>
          <a:ln w="28575">
            <a:solidFill>
              <a:srgbClr val="FC1B23"/>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pic>
        <p:nvPicPr>
          <p:cNvPr id="1029" name="Picture 12" descr="powerpoint banne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867400"/>
            <a:ext cx="91440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 id="2147484480" r:id="rId12"/>
    <p:sldLayoutId id="2147484481" r:id="rId13"/>
  </p:sldLayoutIdLst>
  <p:transition/>
  <p:txStyles>
    <p:titleStyle>
      <a:lvl1pPr algn="l" rtl="0" eaLnBrk="0" fontAlgn="base" hangingPunct="0">
        <a:spcBef>
          <a:spcPct val="0"/>
        </a:spcBef>
        <a:spcAft>
          <a:spcPct val="0"/>
        </a:spcAft>
        <a:defRPr sz="3400">
          <a:solidFill>
            <a:schemeClr val="tx2"/>
          </a:solidFill>
          <a:latin typeface="+mj-lt"/>
          <a:ea typeface="ＭＳ Ｐゴシック" pitchFamily="34" charset="-128"/>
          <a:cs typeface="ＭＳ Ｐゴシック"/>
        </a:defRPr>
      </a:lvl1pPr>
      <a:lvl2pPr algn="l" rtl="0" eaLnBrk="0" fontAlgn="base" hangingPunct="0">
        <a:spcBef>
          <a:spcPct val="0"/>
        </a:spcBef>
        <a:spcAft>
          <a:spcPct val="0"/>
        </a:spcAft>
        <a:defRPr sz="3400">
          <a:solidFill>
            <a:schemeClr val="tx2"/>
          </a:solidFill>
          <a:latin typeface="Arial Black" pitchFamily="34" charset="0"/>
          <a:ea typeface="ＭＳ Ｐゴシック" pitchFamily="34" charset="-128"/>
          <a:cs typeface="ＭＳ Ｐゴシック"/>
        </a:defRPr>
      </a:lvl2pPr>
      <a:lvl3pPr algn="l" rtl="0" eaLnBrk="0" fontAlgn="base" hangingPunct="0">
        <a:spcBef>
          <a:spcPct val="0"/>
        </a:spcBef>
        <a:spcAft>
          <a:spcPct val="0"/>
        </a:spcAft>
        <a:defRPr sz="3400">
          <a:solidFill>
            <a:schemeClr val="tx2"/>
          </a:solidFill>
          <a:latin typeface="Arial Black" pitchFamily="34" charset="0"/>
          <a:ea typeface="ＭＳ Ｐゴシック" pitchFamily="34" charset="-128"/>
          <a:cs typeface="ＭＳ Ｐゴシック"/>
        </a:defRPr>
      </a:lvl3pPr>
      <a:lvl4pPr algn="l" rtl="0" eaLnBrk="0" fontAlgn="base" hangingPunct="0">
        <a:spcBef>
          <a:spcPct val="0"/>
        </a:spcBef>
        <a:spcAft>
          <a:spcPct val="0"/>
        </a:spcAft>
        <a:defRPr sz="3400">
          <a:solidFill>
            <a:schemeClr val="tx2"/>
          </a:solidFill>
          <a:latin typeface="Arial Black" pitchFamily="34" charset="0"/>
          <a:ea typeface="ＭＳ Ｐゴシック" pitchFamily="34" charset="-128"/>
          <a:cs typeface="ＭＳ Ｐゴシック"/>
        </a:defRPr>
      </a:lvl4pPr>
      <a:lvl5pPr algn="l" rtl="0" eaLnBrk="0" fontAlgn="base" hangingPunct="0">
        <a:spcBef>
          <a:spcPct val="0"/>
        </a:spcBef>
        <a:spcAft>
          <a:spcPct val="0"/>
        </a:spcAft>
        <a:defRPr sz="3400">
          <a:solidFill>
            <a:schemeClr val="tx2"/>
          </a:solidFill>
          <a:latin typeface="Arial Black" pitchFamily="34" charset="0"/>
          <a:ea typeface="ＭＳ Ｐゴシック" pitchFamily="34" charset="-128"/>
          <a:cs typeface="ＭＳ Ｐゴシック"/>
        </a:defRPr>
      </a:lvl5pPr>
      <a:lvl6pPr marL="457200" algn="l" rtl="0" fontAlgn="base">
        <a:spcBef>
          <a:spcPct val="0"/>
        </a:spcBef>
        <a:spcAft>
          <a:spcPct val="0"/>
        </a:spcAft>
        <a:defRPr sz="3400">
          <a:solidFill>
            <a:schemeClr val="tx2"/>
          </a:solidFill>
          <a:latin typeface="Arial Black" pitchFamily="34" charset="0"/>
          <a:ea typeface="ＭＳ Ｐゴシック" pitchFamily="-32" charset="-128"/>
        </a:defRPr>
      </a:lvl6pPr>
      <a:lvl7pPr marL="914400" algn="l" rtl="0" fontAlgn="base">
        <a:spcBef>
          <a:spcPct val="0"/>
        </a:spcBef>
        <a:spcAft>
          <a:spcPct val="0"/>
        </a:spcAft>
        <a:defRPr sz="3400">
          <a:solidFill>
            <a:schemeClr val="tx2"/>
          </a:solidFill>
          <a:latin typeface="Arial Black" pitchFamily="34" charset="0"/>
          <a:ea typeface="ＭＳ Ｐゴシック" pitchFamily="-32" charset="-128"/>
        </a:defRPr>
      </a:lvl7pPr>
      <a:lvl8pPr marL="1371600" algn="l" rtl="0" fontAlgn="base">
        <a:spcBef>
          <a:spcPct val="0"/>
        </a:spcBef>
        <a:spcAft>
          <a:spcPct val="0"/>
        </a:spcAft>
        <a:defRPr sz="3400">
          <a:solidFill>
            <a:schemeClr val="tx2"/>
          </a:solidFill>
          <a:latin typeface="Arial Black" pitchFamily="34" charset="0"/>
          <a:ea typeface="ＭＳ Ｐゴシック" pitchFamily="-32" charset="-128"/>
        </a:defRPr>
      </a:lvl8pPr>
      <a:lvl9pPr marL="1828800" algn="l" rtl="0" fontAlgn="base">
        <a:spcBef>
          <a:spcPct val="0"/>
        </a:spcBef>
        <a:spcAft>
          <a:spcPct val="0"/>
        </a:spcAft>
        <a:defRPr sz="3400">
          <a:solidFill>
            <a:schemeClr val="tx2"/>
          </a:solidFill>
          <a:latin typeface="Arial Black" pitchFamily="34" charset="0"/>
          <a:ea typeface="ＭＳ Ｐゴシック" pitchFamily="-32" charset="-128"/>
        </a:defRPr>
      </a:lvl9pPr>
    </p:titleStyle>
    <p:bodyStyle>
      <a:lvl1pPr marL="342900" indent="-342900" algn="l" rtl="0" eaLnBrk="0" fontAlgn="base" hangingPunct="0">
        <a:spcBef>
          <a:spcPct val="20000"/>
        </a:spcBef>
        <a:spcAft>
          <a:spcPct val="0"/>
        </a:spcAft>
        <a:buClr>
          <a:srgbClr val="FC1B23"/>
        </a:buClr>
        <a:buSzPct val="80000"/>
        <a:buFont typeface="Wingdings" pitchFamily="2" charset="2"/>
        <a:buChar char="§"/>
        <a:defRPr sz="2800">
          <a:solidFill>
            <a:schemeClr val="tx1"/>
          </a:solidFill>
          <a:latin typeface="+mn-lt"/>
          <a:ea typeface="ＭＳ Ｐゴシック" pitchFamily="34" charset="-128"/>
          <a:cs typeface="ＭＳ Ｐゴシック"/>
        </a:defRPr>
      </a:lvl1pPr>
      <a:lvl2pPr marL="742950" indent="-285750" algn="l" rtl="0" eaLnBrk="0" fontAlgn="base" hangingPunct="0">
        <a:spcBef>
          <a:spcPct val="20000"/>
        </a:spcBef>
        <a:spcAft>
          <a:spcPct val="0"/>
        </a:spcAft>
        <a:buClr>
          <a:srgbClr val="FC1B23"/>
        </a:buClr>
        <a:buSzPct val="80000"/>
        <a:buFont typeface="Wingdings" pitchFamily="2" charset="2"/>
        <a:buChar char="§"/>
        <a:defRPr sz="2400">
          <a:solidFill>
            <a:schemeClr val="tx1"/>
          </a:solidFill>
          <a:latin typeface="+mn-lt"/>
          <a:ea typeface="ＭＳ Ｐゴシック" pitchFamily="34" charset="-128"/>
          <a:cs typeface="ＭＳ Ｐゴシック"/>
        </a:defRPr>
      </a:lvl2pPr>
      <a:lvl3pPr marL="1143000" indent="-228600" algn="l" rtl="0" eaLnBrk="0" fontAlgn="base" hangingPunct="0">
        <a:spcBef>
          <a:spcPct val="20000"/>
        </a:spcBef>
        <a:spcAft>
          <a:spcPct val="0"/>
        </a:spcAft>
        <a:buClr>
          <a:srgbClr val="FC1B23"/>
        </a:buClr>
        <a:buSzPct val="80000"/>
        <a:buFont typeface="Wingdings" pitchFamily="2" charset="2"/>
        <a:buChar char="§"/>
        <a:defRPr sz="2000">
          <a:solidFill>
            <a:schemeClr val="tx1"/>
          </a:solidFill>
          <a:latin typeface="+mn-lt"/>
          <a:ea typeface="ＭＳ Ｐゴシック" pitchFamily="34" charset="-128"/>
          <a:cs typeface="ＭＳ Ｐゴシック"/>
        </a:defRPr>
      </a:lvl3pPr>
      <a:lvl4pPr marL="1600200" indent="-228600" algn="l" rtl="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mn-lt"/>
          <a:ea typeface="ＭＳ Ｐゴシック" pitchFamily="34" charset="-128"/>
          <a:cs typeface="ＭＳ Ｐゴシック"/>
        </a:defRPr>
      </a:lvl4pPr>
      <a:lvl5pPr marL="2057400" indent="-228600" algn="l" rtl="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mn-lt"/>
          <a:ea typeface="ＭＳ Ｐゴシック" pitchFamily="34" charset="-128"/>
          <a:cs typeface="ＭＳ Ｐゴシック"/>
        </a:defRPr>
      </a:lvl5pPr>
      <a:lvl6pPr marL="2514600" indent="-228600" algn="l" rtl="0" fontAlgn="base">
        <a:spcBef>
          <a:spcPct val="20000"/>
        </a:spcBef>
        <a:spcAft>
          <a:spcPct val="0"/>
        </a:spcAft>
        <a:buClr>
          <a:srgbClr val="FC1B23"/>
        </a:buClr>
        <a:buSzPct val="80000"/>
        <a:buFont typeface="Wingdings" pitchFamily="2" charset="2"/>
        <a:buChar char="§"/>
        <a:defRPr sz="1600">
          <a:solidFill>
            <a:schemeClr val="tx1"/>
          </a:solidFill>
          <a:latin typeface="+mn-lt"/>
          <a:ea typeface="+mn-ea"/>
        </a:defRPr>
      </a:lvl6pPr>
      <a:lvl7pPr marL="2971800" indent="-228600" algn="l" rtl="0" fontAlgn="base">
        <a:spcBef>
          <a:spcPct val="20000"/>
        </a:spcBef>
        <a:spcAft>
          <a:spcPct val="0"/>
        </a:spcAft>
        <a:buClr>
          <a:srgbClr val="FC1B23"/>
        </a:buClr>
        <a:buSzPct val="80000"/>
        <a:buFont typeface="Wingdings" pitchFamily="2" charset="2"/>
        <a:buChar char="§"/>
        <a:defRPr sz="1600">
          <a:solidFill>
            <a:schemeClr val="tx1"/>
          </a:solidFill>
          <a:latin typeface="+mn-lt"/>
          <a:ea typeface="+mn-ea"/>
        </a:defRPr>
      </a:lvl7pPr>
      <a:lvl8pPr marL="3429000" indent="-228600" algn="l" rtl="0" fontAlgn="base">
        <a:spcBef>
          <a:spcPct val="20000"/>
        </a:spcBef>
        <a:spcAft>
          <a:spcPct val="0"/>
        </a:spcAft>
        <a:buClr>
          <a:srgbClr val="FC1B23"/>
        </a:buClr>
        <a:buSzPct val="80000"/>
        <a:buFont typeface="Wingdings" pitchFamily="2" charset="2"/>
        <a:buChar char="§"/>
        <a:defRPr sz="1600">
          <a:solidFill>
            <a:schemeClr val="tx1"/>
          </a:solidFill>
          <a:latin typeface="+mn-lt"/>
          <a:ea typeface="+mn-ea"/>
        </a:defRPr>
      </a:lvl8pPr>
      <a:lvl9pPr marL="3886200" indent="-228600" algn="l" rtl="0" fontAlgn="base">
        <a:spcBef>
          <a:spcPct val="20000"/>
        </a:spcBef>
        <a:spcAft>
          <a:spcPct val="0"/>
        </a:spcAft>
        <a:buClr>
          <a:srgbClr val="FC1B23"/>
        </a:buClr>
        <a:buSzPct val="80000"/>
        <a:buFont typeface="Wingdings" pitchFamily="2" charset="2"/>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4294967295"/>
          </p:nvPr>
        </p:nvSpPr>
        <p:spPr>
          <a:xfrm>
            <a:off x="539750" y="2565400"/>
            <a:ext cx="7070725" cy="688975"/>
          </a:xfrm>
        </p:spPr>
        <p:txBody>
          <a:bodyPr/>
          <a:lstStyle/>
          <a:p>
            <a:pPr>
              <a:buFont typeface="Wingdings" pitchFamily="2" charset="2"/>
              <a:buNone/>
            </a:pPr>
            <a:r>
              <a:rPr lang="en-US" altLang="en-US" sz="2400" b="1">
                <a:latin typeface="Calibri" pitchFamily="34" charset="0"/>
              </a:rPr>
              <a:t>Insurance Irelands Fraud Conference</a:t>
            </a:r>
          </a:p>
        </p:txBody>
      </p:sp>
      <p:sp>
        <p:nvSpPr>
          <p:cNvPr id="9" name="Subtitle 2"/>
          <p:cNvSpPr txBox="1">
            <a:spLocks/>
          </p:cNvSpPr>
          <p:nvPr/>
        </p:nvSpPr>
        <p:spPr>
          <a:xfrm>
            <a:off x="468313" y="4491038"/>
            <a:ext cx="6400800" cy="1752600"/>
          </a:xfrm>
          <a:prstGeom prst="rect">
            <a:avLst/>
          </a:prstGeom>
        </p:spPr>
        <p:txBody>
          <a:bodyPr>
            <a:normAutofit/>
          </a:bodyPr>
          <a:lstStyle/>
          <a:p>
            <a:pPr marL="342900" indent="-342900" defTabSz="457200" eaLnBrk="1" fontAlgn="auto" hangingPunct="1">
              <a:spcBef>
                <a:spcPct val="20000"/>
              </a:spcBef>
              <a:spcAft>
                <a:spcPts val="0"/>
              </a:spcAft>
              <a:buFont typeface="Arial"/>
              <a:buNone/>
              <a:defRPr/>
            </a:pPr>
            <a:r>
              <a:rPr lang="en-US" sz="2000" b="1" dirty="0">
                <a:latin typeface="Calibri" panose="020F0502020204030204" pitchFamily="34" charset="0"/>
                <a:ea typeface="+mn-ea"/>
                <a:cs typeface="Century Gothic"/>
              </a:rPr>
              <a:t>7 April 2016</a:t>
            </a:r>
          </a:p>
          <a:p>
            <a:pPr marL="342900" indent="-342900" defTabSz="457200" eaLnBrk="1" fontAlgn="auto" hangingPunct="1">
              <a:spcBef>
                <a:spcPct val="20000"/>
              </a:spcBef>
              <a:spcAft>
                <a:spcPts val="0"/>
              </a:spcAft>
              <a:buFont typeface="Arial"/>
              <a:buNone/>
              <a:defRPr/>
            </a:pPr>
            <a:r>
              <a:rPr lang="en-US" sz="2000" b="1" dirty="0">
                <a:latin typeface="Calibri" panose="020F0502020204030204" pitchFamily="34" charset="0"/>
                <a:cs typeface="Century Gothic"/>
              </a:rPr>
              <a:t>Martin Roach </a:t>
            </a:r>
            <a:r>
              <a:rPr lang="en-US" sz="2000" b="1" dirty="0">
                <a:latin typeface="Calibri" panose="020F0502020204030204" pitchFamily="34" charset="0"/>
                <a:ea typeface="+mn-ea"/>
                <a:cs typeface="Century Gothic"/>
              </a:rPr>
              <a:t> </a:t>
            </a:r>
          </a:p>
        </p:txBody>
      </p:sp>
      <p:sp>
        <p:nvSpPr>
          <p:cNvPr id="15364" name="Subtitle 2"/>
          <p:cNvSpPr>
            <a:spLocks noGrp="1"/>
          </p:cNvSpPr>
          <p:nvPr>
            <p:ph type="subTitle" idx="4294967295"/>
          </p:nvPr>
        </p:nvSpPr>
        <p:spPr>
          <a:xfrm>
            <a:off x="501650" y="3251200"/>
            <a:ext cx="7366000" cy="688975"/>
          </a:xfrm>
        </p:spPr>
        <p:txBody>
          <a:bodyPr/>
          <a:lstStyle/>
          <a:p>
            <a:pPr>
              <a:buFont typeface="Wingdings" pitchFamily="2" charset="2"/>
              <a:buNone/>
            </a:pPr>
            <a:r>
              <a:rPr lang="en-US" altLang="en-US" sz="2400" b="1">
                <a:latin typeface="Calibri" pitchFamily="34" charset="0"/>
              </a:rPr>
              <a:t>Compliant Surveillance and Insurance Investigation </a:t>
            </a:r>
          </a:p>
        </p:txBody>
      </p:sp>
      <p:sp>
        <p:nvSpPr>
          <p:cNvPr id="15365" name="Title 3"/>
          <p:cNvSpPr>
            <a:spLocks noGrp="1"/>
          </p:cNvSpPr>
          <p:nvPr>
            <p:ph type="ctrTitle"/>
          </p:nvPr>
        </p:nvSpPr>
        <p:spPr>
          <a:xfrm>
            <a:off x="468313" y="1557338"/>
            <a:ext cx="8089900" cy="1143000"/>
          </a:xfrm>
        </p:spPr>
        <p:txBody>
          <a:bodyPr/>
          <a:lstStyle/>
          <a:p>
            <a:r>
              <a:rPr lang="en-GB" altLang="en-US">
                <a:solidFill>
                  <a:srgbClr val="FF0000"/>
                </a:solidFill>
              </a:rPr>
              <a:t>G4S Investigation Solutions </a:t>
            </a:r>
          </a:p>
        </p:txBody>
      </p:sp>
      <p:pic>
        <p:nvPicPr>
          <p:cNvPr id="153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2011363" cy="157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787400"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22" name="Subtitle 2"/>
          <p:cNvSpPr txBox="1">
            <a:spLocks/>
          </p:cNvSpPr>
          <p:nvPr/>
        </p:nvSpPr>
        <p:spPr>
          <a:xfrm>
            <a:off x="787400" y="2635250"/>
            <a:ext cx="6400800" cy="3697288"/>
          </a:xfrm>
          <a:prstGeom prst="rect">
            <a:avLst/>
          </a:prstGeom>
        </p:spPr>
        <p:txBody>
          <a:bodyPr>
            <a:normAutofit/>
          </a:bodyPr>
          <a:lstStyle>
            <a:lvl1pPr>
              <a:buNone/>
              <a:defRPr b="0" baseline="0"/>
            </a:lvl1pPr>
          </a:lstStyle>
          <a:p>
            <a:pPr marL="342900" indent="-342900" defTabSz="457200" eaLnBrk="1" fontAlgn="auto" hangingPunct="1">
              <a:spcBef>
                <a:spcPct val="20000"/>
              </a:spcBef>
              <a:spcAft>
                <a:spcPts val="0"/>
              </a:spcAft>
              <a:buFont typeface="Arial"/>
              <a:buNone/>
              <a:defRPr/>
            </a:pPr>
            <a:r>
              <a:rPr lang="en-US" dirty="0">
                <a:solidFill>
                  <a:schemeClr val="tx1">
                    <a:lumMod val="50000"/>
                    <a:lumOff val="50000"/>
                  </a:schemeClr>
                </a:solidFill>
                <a:latin typeface="Calibri" panose="020F0502020204030204" pitchFamily="34" charset="0"/>
                <a:cs typeface="Century Gothic"/>
              </a:rPr>
              <a:t> </a:t>
            </a:r>
            <a:endParaRPr lang="en-US" dirty="0">
              <a:solidFill>
                <a:schemeClr val="tx1">
                  <a:lumMod val="50000"/>
                  <a:lumOff val="50000"/>
                </a:schemeClr>
              </a:solidFill>
              <a:latin typeface="Calibri" panose="020F0502020204030204" pitchFamily="34" charset="0"/>
              <a:ea typeface="+mn-ea"/>
              <a:cs typeface="Century Gothic"/>
            </a:endParaRPr>
          </a:p>
        </p:txBody>
      </p:sp>
      <p:sp>
        <p:nvSpPr>
          <p:cNvPr id="6" name="Title 1"/>
          <p:cNvSpPr txBox="1">
            <a:spLocks/>
          </p:cNvSpPr>
          <p:nvPr/>
        </p:nvSpPr>
        <p:spPr>
          <a:xfrm>
            <a:off x="588963"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8" name="Title 1"/>
          <p:cNvSpPr txBox="1">
            <a:spLocks/>
          </p:cNvSpPr>
          <p:nvPr/>
        </p:nvSpPr>
        <p:spPr>
          <a:xfrm>
            <a:off x="869950" y="11541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endParaRPr lang="en-US" sz="2700" dirty="0">
              <a:solidFill>
                <a:srgbClr val="138262"/>
              </a:solidFill>
              <a:latin typeface="Calibri" panose="020F0502020204030204" pitchFamily="34" charset="0"/>
              <a:ea typeface="+mj-ea"/>
              <a:cs typeface="Century Gothic"/>
            </a:endParaRPr>
          </a:p>
        </p:txBody>
      </p:sp>
      <p:sp>
        <p:nvSpPr>
          <p:cNvPr id="7" name="Title 1"/>
          <p:cNvSpPr txBox="1">
            <a:spLocks/>
          </p:cNvSpPr>
          <p:nvPr/>
        </p:nvSpPr>
        <p:spPr>
          <a:xfrm>
            <a:off x="1695450" y="387350"/>
            <a:ext cx="7772400" cy="1290638"/>
          </a:xfrm>
          <a:prstGeom prst="rect">
            <a:avLst/>
          </a:prstGeom>
        </p:spPr>
        <p:txBody>
          <a:bodyPr>
            <a:normAutofit fontScale="97500"/>
          </a:bodyPr>
          <a:lstStyle>
            <a:lvl1pPr algn="l">
              <a:defRPr/>
            </a:lvl1pPr>
          </a:lstStyle>
          <a:p>
            <a:pPr defTabSz="457200" eaLnBrk="1" fontAlgn="auto" hangingPunct="1">
              <a:spcAft>
                <a:spcPts val="0"/>
              </a:spcAft>
              <a:defRPr/>
            </a:pPr>
            <a:r>
              <a:rPr lang="en-US" sz="3600" b="1" dirty="0">
                <a:solidFill>
                  <a:srgbClr val="FF0000"/>
                </a:solidFill>
                <a:latin typeface="Calibri" panose="020F0502020204030204" pitchFamily="34" charset="0"/>
                <a:ea typeface="+mj-ea"/>
                <a:cs typeface="Century Gothic"/>
              </a:rPr>
              <a:t>Data Protection Commissioner</a:t>
            </a:r>
            <a:r>
              <a:rPr lang="en-US" sz="3600" dirty="0">
                <a:solidFill>
                  <a:srgbClr val="FF0000"/>
                </a:solidFill>
                <a:latin typeface="Calibri" panose="020F0502020204030204" pitchFamily="34" charset="0"/>
                <a:ea typeface="+mj-ea"/>
                <a:cs typeface="Century Gothic"/>
              </a:rPr>
              <a:t> </a:t>
            </a:r>
          </a:p>
        </p:txBody>
      </p:sp>
      <p:pic>
        <p:nvPicPr>
          <p:cNvPr id="266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863" y="2713038"/>
            <a:ext cx="3735387" cy="129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22275" y="1341438"/>
            <a:ext cx="7939088" cy="3416300"/>
          </a:xfrm>
          <a:prstGeom prst="rect">
            <a:avLst/>
          </a:prstGeom>
        </p:spPr>
        <p:txBody>
          <a:bodyPr>
            <a:spAutoFit/>
          </a:bodyPr>
          <a:lstStyle/>
          <a:p>
            <a:pPr>
              <a:defRPr/>
            </a:pPr>
            <a:r>
              <a:rPr lang="en-GB" sz="1600" b="1" dirty="0">
                <a:latin typeface="Calibri" panose="020F0502020204030204" pitchFamily="34" charset="0"/>
              </a:rPr>
              <a:t>Stated in Dec 2015</a:t>
            </a:r>
          </a:p>
          <a:p>
            <a:pPr>
              <a:defRPr/>
            </a:pPr>
            <a:r>
              <a:rPr lang="en-GB" sz="1600" dirty="0">
                <a:latin typeface="Calibri" panose="020F0502020204030204" pitchFamily="34" charset="0"/>
              </a:rPr>
              <a:t>Surveillance must be:</a:t>
            </a:r>
          </a:p>
          <a:p>
            <a:pPr>
              <a:defRPr/>
            </a:pPr>
            <a:endParaRPr lang="en-GB" sz="1600" dirty="0">
              <a:latin typeface="Calibri" panose="020F0502020204030204" pitchFamily="34" charset="0"/>
            </a:endParaRPr>
          </a:p>
          <a:p>
            <a:pPr marL="285750" indent="-285750">
              <a:buFont typeface="Arial" panose="020B0604020202020204" pitchFamily="34" charset="0"/>
              <a:buChar char="•"/>
              <a:defRPr/>
            </a:pPr>
            <a:r>
              <a:rPr lang="en-GB" sz="1600" dirty="0">
                <a:latin typeface="Calibri" panose="020F0502020204030204" pitchFamily="34" charset="0"/>
              </a:rPr>
              <a:t>Considered on a Case by case basis</a:t>
            </a:r>
          </a:p>
          <a:p>
            <a:pPr marL="285750" indent="-285750">
              <a:buFont typeface="Arial" panose="020B0604020202020204" pitchFamily="34" charset="0"/>
              <a:buChar char="•"/>
              <a:defRPr/>
            </a:pPr>
            <a:r>
              <a:rPr lang="en-GB" sz="1600" dirty="0">
                <a:latin typeface="Calibri" panose="020F0502020204030204" pitchFamily="34" charset="0"/>
              </a:rPr>
              <a:t>Automatic Implication that a written specific policy detailing</a:t>
            </a:r>
          </a:p>
          <a:p>
            <a:pPr>
              <a:defRPr/>
            </a:pPr>
            <a:r>
              <a:rPr lang="en-GB" sz="1600" dirty="0">
                <a:latin typeface="Calibri" panose="020F0502020204030204" pitchFamily="34" charset="0"/>
              </a:rPr>
              <a:t>	1.       Purpose</a:t>
            </a:r>
          </a:p>
          <a:p>
            <a:pPr>
              <a:defRPr/>
            </a:pPr>
            <a:r>
              <a:rPr lang="en-GB" sz="1600" dirty="0">
                <a:latin typeface="Calibri" panose="020F0502020204030204" pitchFamily="34" charset="0"/>
              </a:rPr>
              <a:t>	2.       Justification</a:t>
            </a:r>
          </a:p>
          <a:p>
            <a:pPr>
              <a:defRPr/>
            </a:pPr>
            <a:r>
              <a:rPr lang="en-GB" sz="1600" dirty="0">
                <a:latin typeface="Calibri" panose="020F0502020204030204" pitchFamily="34" charset="0"/>
              </a:rPr>
              <a:t>	3.       Procedures</a:t>
            </a:r>
          </a:p>
          <a:p>
            <a:pPr>
              <a:defRPr/>
            </a:pPr>
            <a:r>
              <a:rPr lang="en-GB" sz="1600" dirty="0">
                <a:latin typeface="Calibri" panose="020F0502020204030204" pitchFamily="34" charset="0"/>
              </a:rPr>
              <a:t>	4.       Measures</a:t>
            </a:r>
          </a:p>
          <a:p>
            <a:pPr>
              <a:defRPr/>
            </a:pPr>
            <a:r>
              <a:rPr lang="en-GB" sz="1600" dirty="0">
                <a:latin typeface="Calibri" panose="020F0502020204030204" pitchFamily="34" charset="0"/>
              </a:rPr>
              <a:t>	5.       Safeguards</a:t>
            </a:r>
          </a:p>
          <a:p>
            <a:pPr marL="285750" indent="-285750">
              <a:buFont typeface="Arial" panose="020B0604020202020204" pitchFamily="34" charset="0"/>
              <a:buChar char="•"/>
              <a:defRPr/>
            </a:pPr>
            <a:endParaRPr lang="en-GB" sz="1600" dirty="0">
              <a:latin typeface="Calibri" panose="020F0502020204030204" pitchFamily="34" charset="0"/>
            </a:endParaRPr>
          </a:p>
          <a:p>
            <a:pPr marL="285750" indent="-285750">
              <a:buFont typeface="Arial" panose="020B0604020202020204" pitchFamily="34" charset="0"/>
              <a:buChar char="•"/>
              <a:defRPr/>
            </a:pPr>
            <a:r>
              <a:rPr lang="en-GB" sz="1600" dirty="0">
                <a:latin typeface="Calibri" panose="020F0502020204030204" pitchFamily="34" charset="0"/>
              </a:rPr>
              <a:t>Covert surveillance must be focused and of short duration. Only specific and relevant individuals should be recorded</a:t>
            </a:r>
            <a:r>
              <a:rPr lang="en-GB" dirty="0"/>
              <a:t>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787400"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22" name="Subtitle 2"/>
          <p:cNvSpPr txBox="1">
            <a:spLocks/>
          </p:cNvSpPr>
          <p:nvPr/>
        </p:nvSpPr>
        <p:spPr>
          <a:xfrm>
            <a:off x="787400" y="2635250"/>
            <a:ext cx="6400800" cy="3697288"/>
          </a:xfrm>
          <a:prstGeom prst="rect">
            <a:avLst/>
          </a:prstGeom>
        </p:spPr>
        <p:txBody>
          <a:bodyPr>
            <a:normAutofit/>
          </a:bodyPr>
          <a:lstStyle>
            <a:lvl1pPr>
              <a:buNone/>
              <a:defRPr b="0" baseline="0"/>
            </a:lvl1pPr>
          </a:lstStyle>
          <a:p>
            <a:pPr marL="342900" indent="-342900" defTabSz="457200" eaLnBrk="1" fontAlgn="auto" hangingPunct="1">
              <a:spcBef>
                <a:spcPct val="20000"/>
              </a:spcBef>
              <a:spcAft>
                <a:spcPts val="0"/>
              </a:spcAft>
              <a:buFont typeface="Arial"/>
              <a:buNone/>
              <a:defRPr/>
            </a:pPr>
            <a:r>
              <a:rPr lang="en-US" dirty="0">
                <a:solidFill>
                  <a:schemeClr val="tx1">
                    <a:lumMod val="50000"/>
                    <a:lumOff val="50000"/>
                  </a:schemeClr>
                </a:solidFill>
                <a:latin typeface="Calibri" panose="020F0502020204030204" pitchFamily="34" charset="0"/>
                <a:cs typeface="Century Gothic"/>
              </a:rPr>
              <a:t> </a:t>
            </a:r>
            <a:endParaRPr lang="en-US" dirty="0">
              <a:solidFill>
                <a:schemeClr val="tx1">
                  <a:lumMod val="50000"/>
                  <a:lumOff val="50000"/>
                </a:schemeClr>
              </a:solidFill>
              <a:latin typeface="Calibri" panose="020F0502020204030204" pitchFamily="34" charset="0"/>
              <a:ea typeface="+mn-ea"/>
              <a:cs typeface="Century Gothic"/>
            </a:endParaRPr>
          </a:p>
        </p:txBody>
      </p:sp>
      <p:sp>
        <p:nvSpPr>
          <p:cNvPr id="6" name="Title 1"/>
          <p:cNvSpPr txBox="1">
            <a:spLocks/>
          </p:cNvSpPr>
          <p:nvPr/>
        </p:nvSpPr>
        <p:spPr>
          <a:xfrm>
            <a:off x="588963"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8" name="Title 1"/>
          <p:cNvSpPr txBox="1">
            <a:spLocks/>
          </p:cNvSpPr>
          <p:nvPr/>
        </p:nvSpPr>
        <p:spPr>
          <a:xfrm>
            <a:off x="869950" y="11541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endParaRPr lang="en-US" sz="2700" dirty="0">
              <a:solidFill>
                <a:srgbClr val="138262"/>
              </a:solidFill>
              <a:latin typeface="Calibri" panose="020F0502020204030204" pitchFamily="34" charset="0"/>
              <a:ea typeface="+mj-ea"/>
              <a:cs typeface="Century Gothic"/>
            </a:endParaRPr>
          </a:p>
        </p:txBody>
      </p:sp>
      <p:sp>
        <p:nvSpPr>
          <p:cNvPr id="7" name="Title 1"/>
          <p:cNvSpPr txBox="1">
            <a:spLocks/>
          </p:cNvSpPr>
          <p:nvPr/>
        </p:nvSpPr>
        <p:spPr>
          <a:xfrm>
            <a:off x="2411413" y="412750"/>
            <a:ext cx="7772400" cy="1290638"/>
          </a:xfrm>
          <a:prstGeom prst="rect">
            <a:avLst/>
          </a:prstGeom>
        </p:spPr>
        <p:txBody>
          <a:bodyPr>
            <a:normAutofit fontScale="97500"/>
          </a:bodyPr>
          <a:lstStyle>
            <a:lvl1pPr algn="l">
              <a:defRPr/>
            </a:lvl1pPr>
          </a:lstStyle>
          <a:p>
            <a:pPr defTabSz="457200" eaLnBrk="1" fontAlgn="auto" hangingPunct="1">
              <a:spcAft>
                <a:spcPts val="0"/>
              </a:spcAft>
              <a:defRPr/>
            </a:pPr>
            <a:r>
              <a:rPr lang="en-US" sz="3600" b="1" dirty="0">
                <a:solidFill>
                  <a:srgbClr val="FF0000"/>
                </a:solidFill>
                <a:latin typeface="Calibri" panose="020F0502020204030204" pitchFamily="34" charset="0"/>
                <a:ea typeface="+mj-ea"/>
                <a:cs typeface="Century Gothic"/>
              </a:rPr>
              <a:t>Compliant Surveillance </a:t>
            </a:r>
            <a:endParaRPr lang="en-US" sz="3600" dirty="0">
              <a:solidFill>
                <a:srgbClr val="FF0000"/>
              </a:solidFill>
              <a:latin typeface="Calibri" panose="020F0502020204030204" pitchFamily="34" charset="0"/>
              <a:ea typeface="+mj-ea"/>
              <a:cs typeface="Century Gothic"/>
            </a:endParaRPr>
          </a:p>
        </p:txBody>
      </p:sp>
      <p:sp>
        <p:nvSpPr>
          <p:cNvPr id="27655" name="Rectangle 1"/>
          <p:cNvSpPr>
            <a:spLocks noChangeArrowheads="1"/>
          </p:cNvSpPr>
          <p:nvPr/>
        </p:nvSpPr>
        <p:spPr bwMode="auto">
          <a:xfrm>
            <a:off x="588963" y="1484313"/>
            <a:ext cx="73072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lnSpc>
                <a:spcPct val="150000"/>
              </a:lnSpc>
              <a:spcBef>
                <a:spcPct val="0"/>
              </a:spcBef>
              <a:buClrTx/>
              <a:buSzTx/>
              <a:buFont typeface="Arial" charset="0"/>
              <a:buChar char="•"/>
            </a:pPr>
            <a:r>
              <a:rPr lang="en-GB" altLang="en-US" sz="2400">
                <a:latin typeface="Calibri" pitchFamily="34" charset="0"/>
              </a:rPr>
              <a:t>Purpose</a:t>
            </a:r>
          </a:p>
          <a:p>
            <a:pPr>
              <a:lnSpc>
                <a:spcPct val="150000"/>
              </a:lnSpc>
              <a:spcBef>
                <a:spcPct val="0"/>
              </a:spcBef>
              <a:buClrTx/>
              <a:buSzTx/>
              <a:buFont typeface="Arial" charset="0"/>
              <a:buChar char="•"/>
            </a:pPr>
            <a:r>
              <a:rPr lang="en-GB" altLang="en-US" sz="2400">
                <a:latin typeface="Calibri" pitchFamily="34" charset="0"/>
              </a:rPr>
              <a:t>Justification         </a:t>
            </a:r>
          </a:p>
          <a:p>
            <a:pPr>
              <a:lnSpc>
                <a:spcPct val="150000"/>
              </a:lnSpc>
              <a:spcBef>
                <a:spcPct val="0"/>
              </a:spcBef>
              <a:buClrTx/>
              <a:buSzTx/>
              <a:buFont typeface="Arial" charset="0"/>
              <a:buChar char="•"/>
            </a:pPr>
            <a:r>
              <a:rPr lang="en-GB" altLang="en-US" sz="2400" b="1">
                <a:latin typeface="Calibri" pitchFamily="34" charset="0"/>
              </a:rPr>
              <a:t>Client Responsibility</a:t>
            </a:r>
          </a:p>
          <a:p>
            <a:pPr>
              <a:lnSpc>
                <a:spcPct val="150000"/>
              </a:lnSpc>
              <a:spcBef>
                <a:spcPct val="0"/>
              </a:spcBef>
              <a:buClrTx/>
              <a:buSzTx/>
              <a:buFont typeface="Arial" charset="0"/>
              <a:buChar char="•"/>
            </a:pPr>
            <a:r>
              <a:rPr lang="en-GB" altLang="en-US" sz="2400">
                <a:latin typeface="Calibri" pitchFamily="34" charset="0"/>
              </a:rPr>
              <a:t>Procedures</a:t>
            </a:r>
          </a:p>
          <a:p>
            <a:pPr>
              <a:lnSpc>
                <a:spcPct val="150000"/>
              </a:lnSpc>
              <a:spcBef>
                <a:spcPct val="0"/>
              </a:spcBef>
              <a:buClrTx/>
              <a:buSzTx/>
              <a:buFont typeface="Arial" charset="0"/>
              <a:buChar char="•"/>
            </a:pPr>
            <a:r>
              <a:rPr lang="en-GB" altLang="en-US" sz="2400">
                <a:latin typeface="Calibri" pitchFamily="34" charset="0"/>
              </a:rPr>
              <a:t>Measures</a:t>
            </a:r>
          </a:p>
          <a:p>
            <a:pPr>
              <a:lnSpc>
                <a:spcPct val="150000"/>
              </a:lnSpc>
              <a:spcBef>
                <a:spcPct val="0"/>
              </a:spcBef>
              <a:buClrTx/>
              <a:buSzTx/>
              <a:buFont typeface="Arial" charset="0"/>
              <a:buChar char="•"/>
            </a:pPr>
            <a:r>
              <a:rPr lang="en-GB" altLang="en-US" sz="2400">
                <a:latin typeface="Calibri" pitchFamily="34" charset="0"/>
              </a:rPr>
              <a:t>Safeguards             </a:t>
            </a:r>
          </a:p>
          <a:p>
            <a:pPr>
              <a:lnSpc>
                <a:spcPct val="150000"/>
              </a:lnSpc>
              <a:spcBef>
                <a:spcPct val="0"/>
              </a:spcBef>
              <a:buClrTx/>
              <a:buSzTx/>
              <a:buFont typeface="Arial" charset="0"/>
              <a:buChar char="•"/>
            </a:pPr>
            <a:r>
              <a:rPr lang="en-GB" altLang="en-US" sz="2400" b="1">
                <a:latin typeface="Calibri" pitchFamily="34" charset="0"/>
              </a:rPr>
              <a:t>Supplier Responsibility </a:t>
            </a:r>
            <a:r>
              <a:rPr lang="en-GB" altLang="en-US" sz="2400">
                <a:latin typeface="Calibri" pitchFamily="34" charset="0"/>
              </a:rPr>
              <a:t>with Client agreement or oversight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3946" y="2373374"/>
            <a:ext cx="2789996" cy="20931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787400"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22" name="Subtitle 2"/>
          <p:cNvSpPr txBox="1">
            <a:spLocks/>
          </p:cNvSpPr>
          <p:nvPr/>
        </p:nvSpPr>
        <p:spPr>
          <a:xfrm>
            <a:off x="787400" y="2635250"/>
            <a:ext cx="6400800" cy="3697288"/>
          </a:xfrm>
          <a:prstGeom prst="rect">
            <a:avLst/>
          </a:prstGeom>
        </p:spPr>
        <p:txBody>
          <a:bodyPr>
            <a:normAutofit/>
          </a:bodyPr>
          <a:lstStyle>
            <a:lvl1pPr>
              <a:buNone/>
              <a:defRPr b="0" baseline="0"/>
            </a:lvl1pPr>
          </a:lstStyle>
          <a:p>
            <a:pPr marL="342900" indent="-342900" defTabSz="457200" eaLnBrk="1" fontAlgn="auto" hangingPunct="1">
              <a:spcBef>
                <a:spcPct val="20000"/>
              </a:spcBef>
              <a:spcAft>
                <a:spcPts val="0"/>
              </a:spcAft>
              <a:buFont typeface="Arial"/>
              <a:buNone/>
              <a:defRPr/>
            </a:pPr>
            <a:r>
              <a:rPr lang="en-US" dirty="0">
                <a:solidFill>
                  <a:schemeClr val="tx1">
                    <a:lumMod val="50000"/>
                    <a:lumOff val="50000"/>
                  </a:schemeClr>
                </a:solidFill>
                <a:latin typeface="Calibri" panose="020F0502020204030204" pitchFamily="34" charset="0"/>
                <a:cs typeface="Century Gothic"/>
              </a:rPr>
              <a:t> </a:t>
            </a:r>
            <a:endParaRPr lang="en-US" dirty="0">
              <a:solidFill>
                <a:schemeClr val="tx1">
                  <a:lumMod val="50000"/>
                  <a:lumOff val="50000"/>
                </a:schemeClr>
              </a:solidFill>
              <a:latin typeface="Calibri" panose="020F0502020204030204" pitchFamily="34" charset="0"/>
              <a:ea typeface="+mn-ea"/>
              <a:cs typeface="Century Gothic"/>
            </a:endParaRPr>
          </a:p>
        </p:txBody>
      </p:sp>
      <p:sp>
        <p:nvSpPr>
          <p:cNvPr id="6" name="Title 1"/>
          <p:cNvSpPr txBox="1">
            <a:spLocks/>
          </p:cNvSpPr>
          <p:nvPr/>
        </p:nvSpPr>
        <p:spPr>
          <a:xfrm>
            <a:off x="588963"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8" name="Title 1"/>
          <p:cNvSpPr txBox="1">
            <a:spLocks/>
          </p:cNvSpPr>
          <p:nvPr/>
        </p:nvSpPr>
        <p:spPr>
          <a:xfrm>
            <a:off x="869950" y="11541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endParaRPr lang="en-US" sz="2700" dirty="0">
              <a:solidFill>
                <a:srgbClr val="138262"/>
              </a:solidFill>
              <a:latin typeface="Calibri" panose="020F0502020204030204" pitchFamily="34" charset="0"/>
              <a:ea typeface="+mj-ea"/>
              <a:cs typeface="Century Gothic"/>
            </a:endParaRPr>
          </a:p>
        </p:txBody>
      </p:sp>
      <p:sp>
        <p:nvSpPr>
          <p:cNvPr id="7" name="Title 1"/>
          <p:cNvSpPr txBox="1">
            <a:spLocks/>
          </p:cNvSpPr>
          <p:nvPr/>
        </p:nvSpPr>
        <p:spPr>
          <a:xfrm>
            <a:off x="2195513" y="412750"/>
            <a:ext cx="7772400" cy="1290638"/>
          </a:xfrm>
          <a:prstGeom prst="rect">
            <a:avLst/>
          </a:prstGeom>
        </p:spPr>
        <p:txBody>
          <a:bodyPr>
            <a:normAutofit fontScale="97500"/>
          </a:bodyPr>
          <a:lstStyle>
            <a:lvl1pPr algn="l">
              <a:defRPr/>
            </a:lvl1pPr>
          </a:lstStyle>
          <a:p>
            <a:pPr defTabSz="457200" eaLnBrk="1" fontAlgn="auto" hangingPunct="1">
              <a:spcAft>
                <a:spcPts val="0"/>
              </a:spcAft>
              <a:defRPr/>
            </a:pPr>
            <a:r>
              <a:rPr lang="en-US" sz="3600" b="1" dirty="0">
                <a:solidFill>
                  <a:srgbClr val="FF0000"/>
                </a:solidFill>
                <a:latin typeface="Calibri" panose="020F0502020204030204" pitchFamily="34" charset="0"/>
                <a:ea typeface="+mj-ea"/>
                <a:cs typeface="Century Gothic"/>
              </a:rPr>
              <a:t>Purpose and Justification </a:t>
            </a:r>
            <a:endParaRPr lang="en-US" sz="3600" dirty="0">
              <a:solidFill>
                <a:srgbClr val="FF0000"/>
              </a:solidFill>
              <a:latin typeface="Calibri" panose="020F0502020204030204" pitchFamily="34" charset="0"/>
              <a:ea typeface="+mj-ea"/>
              <a:cs typeface="Century Gothic"/>
            </a:endParaRPr>
          </a:p>
        </p:txBody>
      </p:sp>
      <p:sp>
        <p:nvSpPr>
          <p:cNvPr id="28679" name="Rectangle 1"/>
          <p:cNvSpPr>
            <a:spLocks noChangeArrowheads="1"/>
          </p:cNvSpPr>
          <p:nvPr/>
        </p:nvSpPr>
        <p:spPr bwMode="auto">
          <a:xfrm>
            <a:off x="588963" y="1982788"/>
            <a:ext cx="59547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 typeface="Arial" charset="0"/>
              <a:buChar char="•"/>
            </a:pPr>
            <a:r>
              <a:rPr lang="en-GB" altLang="en-US" sz="2400">
                <a:latin typeface="Calibri" pitchFamily="34" charset="0"/>
              </a:rPr>
              <a:t>Objective and a test of proportionality</a:t>
            </a:r>
          </a:p>
          <a:p>
            <a:pPr>
              <a:spcBef>
                <a:spcPct val="0"/>
              </a:spcBef>
              <a:buClrTx/>
              <a:buSzTx/>
              <a:buFont typeface="Arial" charset="0"/>
              <a:buChar char="•"/>
            </a:pPr>
            <a:endParaRPr lang="en-GB" altLang="en-US" sz="2400">
              <a:latin typeface="Calibri" pitchFamily="34" charset="0"/>
            </a:endParaRPr>
          </a:p>
          <a:p>
            <a:pPr>
              <a:spcBef>
                <a:spcPct val="0"/>
              </a:spcBef>
              <a:buClrTx/>
              <a:buSzTx/>
              <a:buFont typeface="Arial" charset="0"/>
              <a:buChar char="•"/>
            </a:pPr>
            <a:r>
              <a:rPr lang="en-GB" altLang="en-US" sz="2400">
                <a:latin typeface="Calibri" pitchFamily="34" charset="0"/>
              </a:rPr>
              <a:t>Have all other options been considered</a:t>
            </a:r>
          </a:p>
          <a:p>
            <a:pPr>
              <a:spcBef>
                <a:spcPct val="0"/>
              </a:spcBef>
              <a:buClrTx/>
              <a:buSzTx/>
              <a:buFont typeface="Arial" charset="0"/>
              <a:buChar char="•"/>
            </a:pPr>
            <a:endParaRPr lang="en-GB" altLang="en-US" sz="2400">
              <a:latin typeface="Calibri" pitchFamily="34" charset="0"/>
            </a:endParaRPr>
          </a:p>
          <a:p>
            <a:pPr>
              <a:spcBef>
                <a:spcPct val="0"/>
              </a:spcBef>
              <a:buClrTx/>
              <a:buSzTx/>
              <a:buFont typeface="Arial" charset="0"/>
              <a:buChar char="•"/>
            </a:pPr>
            <a:r>
              <a:rPr lang="en-GB" altLang="en-US" sz="2400">
                <a:latin typeface="Calibri" pitchFamily="34" charset="0"/>
              </a:rPr>
              <a:t>Does the objective justify the method</a:t>
            </a:r>
          </a:p>
          <a:p>
            <a:pPr>
              <a:spcBef>
                <a:spcPct val="0"/>
              </a:spcBef>
              <a:buClrTx/>
              <a:buSzTx/>
              <a:buFont typeface="Arial" charset="0"/>
              <a:buChar char="•"/>
            </a:pPr>
            <a:endParaRPr lang="en-GB" altLang="en-US" sz="2400">
              <a:latin typeface="Calibri" pitchFamily="34" charset="0"/>
            </a:endParaRPr>
          </a:p>
          <a:p>
            <a:pPr>
              <a:spcBef>
                <a:spcPct val="0"/>
              </a:spcBef>
              <a:buClrTx/>
              <a:buSzTx/>
              <a:buFont typeface="Arial" charset="0"/>
              <a:buChar char="•"/>
            </a:pPr>
            <a:r>
              <a:rPr lang="en-GB" altLang="en-US" sz="2400">
                <a:latin typeface="Calibri" pitchFamily="34" charset="0"/>
              </a:rPr>
              <a:t>McGowan v Scottish Water</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511175" y="11541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22" name="Subtitle 2"/>
          <p:cNvSpPr txBox="1">
            <a:spLocks/>
          </p:cNvSpPr>
          <p:nvPr/>
        </p:nvSpPr>
        <p:spPr>
          <a:xfrm>
            <a:off x="787400" y="2635250"/>
            <a:ext cx="6400800" cy="3697288"/>
          </a:xfrm>
          <a:prstGeom prst="rect">
            <a:avLst/>
          </a:prstGeom>
        </p:spPr>
        <p:txBody>
          <a:bodyPr>
            <a:normAutofit/>
          </a:bodyPr>
          <a:lstStyle>
            <a:lvl1pPr>
              <a:buNone/>
              <a:defRPr b="0" baseline="0"/>
            </a:lvl1pPr>
          </a:lstStyle>
          <a:p>
            <a:pPr marL="342900" indent="-342900" defTabSz="457200" eaLnBrk="1" fontAlgn="auto" hangingPunct="1">
              <a:spcBef>
                <a:spcPct val="20000"/>
              </a:spcBef>
              <a:spcAft>
                <a:spcPts val="0"/>
              </a:spcAft>
              <a:buFont typeface="Arial"/>
              <a:buNone/>
              <a:defRPr/>
            </a:pPr>
            <a:r>
              <a:rPr lang="en-US" dirty="0">
                <a:solidFill>
                  <a:schemeClr val="tx1">
                    <a:lumMod val="50000"/>
                    <a:lumOff val="50000"/>
                  </a:schemeClr>
                </a:solidFill>
                <a:latin typeface="Calibri" panose="020F0502020204030204" pitchFamily="34" charset="0"/>
                <a:cs typeface="Century Gothic"/>
              </a:rPr>
              <a:t> </a:t>
            </a:r>
            <a:endParaRPr lang="en-US" dirty="0">
              <a:solidFill>
                <a:schemeClr val="tx1">
                  <a:lumMod val="50000"/>
                  <a:lumOff val="50000"/>
                </a:schemeClr>
              </a:solidFill>
              <a:latin typeface="Calibri" panose="020F0502020204030204" pitchFamily="34" charset="0"/>
              <a:ea typeface="+mn-ea"/>
              <a:cs typeface="Century Gothic"/>
            </a:endParaRPr>
          </a:p>
        </p:txBody>
      </p:sp>
      <p:sp>
        <p:nvSpPr>
          <p:cNvPr id="6" name="Title 1"/>
          <p:cNvSpPr txBox="1">
            <a:spLocks/>
          </p:cNvSpPr>
          <p:nvPr/>
        </p:nvSpPr>
        <p:spPr>
          <a:xfrm>
            <a:off x="588963"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8" name="Title 1"/>
          <p:cNvSpPr txBox="1">
            <a:spLocks/>
          </p:cNvSpPr>
          <p:nvPr/>
        </p:nvSpPr>
        <p:spPr>
          <a:xfrm>
            <a:off x="869950" y="11541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endParaRPr lang="en-US" sz="2700" dirty="0">
              <a:solidFill>
                <a:srgbClr val="138262"/>
              </a:solidFill>
              <a:latin typeface="Calibri" panose="020F0502020204030204" pitchFamily="34" charset="0"/>
              <a:ea typeface="+mj-ea"/>
              <a:cs typeface="Century Gothic"/>
            </a:endParaRPr>
          </a:p>
        </p:txBody>
      </p:sp>
      <p:sp>
        <p:nvSpPr>
          <p:cNvPr id="7" name="Title 1"/>
          <p:cNvSpPr txBox="1">
            <a:spLocks/>
          </p:cNvSpPr>
          <p:nvPr/>
        </p:nvSpPr>
        <p:spPr>
          <a:xfrm>
            <a:off x="2487613" y="431800"/>
            <a:ext cx="7772400" cy="1290638"/>
          </a:xfrm>
          <a:prstGeom prst="rect">
            <a:avLst/>
          </a:prstGeom>
        </p:spPr>
        <p:txBody>
          <a:bodyPr>
            <a:normAutofit fontScale="97500"/>
          </a:bodyPr>
          <a:lstStyle>
            <a:lvl1pPr algn="l">
              <a:defRPr/>
            </a:lvl1pPr>
          </a:lstStyle>
          <a:p>
            <a:pPr defTabSz="457200" eaLnBrk="1" fontAlgn="auto" hangingPunct="1">
              <a:spcAft>
                <a:spcPts val="0"/>
              </a:spcAft>
              <a:defRPr/>
            </a:pPr>
            <a:r>
              <a:rPr lang="en-US" sz="3600" b="1" dirty="0">
                <a:solidFill>
                  <a:srgbClr val="FF0000"/>
                </a:solidFill>
                <a:latin typeface="Calibri" panose="020F0502020204030204" pitchFamily="34" charset="0"/>
                <a:ea typeface="+mj-ea"/>
                <a:cs typeface="Century Gothic"/>
              </a:rPr>
              <a:t>Compliant Surveillance </a:t>
            </a:r>
            <a:r>
              <a:rPr lang="en-US" sz="3600" dirty="0">
                <a:solidFill>
                  <a:srgbClr val="FF0000"/>
                </a:solidFill>
                <a:latin typeface="Calibri" panose="020F0502020204030204" pitchFamily="34" charset="0"/>
                <a:ea typeface="+mj-ea"/>
                <a:cs typeface="Century Gothic"/>
              </a:rPr>
              <a:t> </a:t>
            </a:r>
          </a:p>
        </p:txBody>
      </p:sp>
      <p:sp>
        <p:nvSpPr>
          <p:cNvPr id="29703" name="Rectangle 1"/>
          <p:cNvSpPr>
            <a:spLocks noChangeArrowheads="1"/>
          </p:cNvSpPr>
          <p:nvPr/>
        </p:nvSpPr>
        <p:spPr bwMode="auto">
          <a:xfrm>
            <a:off x="588963" y="1341438"/>
            <a:ext cx="59547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r>
              <a:rPr lang="en-GB" altLang="en-US" sz="2400" b="1">
                <a:latin typeface="Calibri" pitchFamily="34" charset="0"/>
              </a:rPr>
              <a:t>Procedures</a:t>
            </a:r>
            <a:r>
              <a:rPr lang="en-GB" altLang="en-US" sz="2400">
                <a:latin typeface="Calibri" pitchFamily="34" charset="0"/>
              </a:rPr>
              <a:t> </a:t>
            </a:r>
          </a:p>
          <a:p>
            <a:pPr>
              <a:spcBef>
                <a:spcPct val="0"/>
              </a:spcBef>
              <a:buClrTx/>
              <a:buSzTx/>
              <a:buFontTx/>
              <a:buNone/>
            </a:pPr>
            <a:endParaRPr lang="en-GB" altLang="en-US" sz="2400">
              <a:latin typeface="Calibri" pitchFamily="34" charset="0"/>
            </a:endParaRPr>
          </a:p>
        </p:txBody>
      </p:sp>
      <p:sp>
        <p:nvSpPr>
          <p:cNvPr id="29704" name="Rectangle 2"/>
          <p:cNvSpPr>
            <a:spLocks noChangeArrowheads="1"/>
          </p:cNvSpPr>
          <p:nvPr/>
        </p:nvSpPr>
        <p:spPr bwMode="auto">
          <a:xfrm>
            <a:off x="588963" y="1754188"/>
            <a:ext cx="4572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lnSpc>
                <a:spcPct val="150000"/>
              </a:lnSpc>
              <a:spcBef>
                <a:spcPct val="0"/>
              </a:spcBef>
              <a:buClrTx/>
              <a:buSzTx/>
              <a:buFont typeface="Arial" charset="0"/>
              <a:buChar char="•"/>
            </a:pPr>
            <a:r>
              <a:rPr lang="en-GB" altLang="en-US" sz="1600">
                <a:latin typeface="Calibri" pitchFamily="34" charset="0"/>
              </a:rPr>
              <a:t>Front end Instruction screening and risk assessment</a:t>
            </a:r>
          </a:p>
          <a:p>
            <a:pPr>
              <a:lnSpc>
                <a:spcPct val="150000"/>
              </a:lnSpc>
              <a:spcBef>
                <a:spcPct val="0"/>
              </a:spcBef>
              <a:buClrTx/>
              <a:buSzTx/>
              <a:buFont typeface="Arial" charset="0"/>
              <a:buChar char="•"/>
            </a:pPr>
            <a:r>
              <a:rPr lang="en-GB" altLang="en-US" sz="1600">
                <a:latin typeface="Calibri" pitchFamily="34" charset="0"/>
              </a:rPr>
              <a:t>Claimant Profile and Open source research</a:t>
            </a:r>
          </a:p>
          <a:p>
            <a:pPr>
              <a:lnSpc>
                <a:spcPct val="150000"/>
              </a:lnSpc>
              <a:spcBef>
                <a:spcPct val="0"/>
              </a:spcBef>
              <a:buClrTx/>
              <a:buSzTx/>
              <a:buFont typeface="Arial" charset="0"/>
              <a:buChar char="•"/>
            </a:pPr>
            <a:r>
              <a:rPr lang="en-GB" altLang="en-US" sz="1600">
                <a:latin typeface="Calibri" pitchFamily="34" charset="0"/>
              </a:rPr>
              <a:t>Compliant and Supervised  Surveillance</a:t>
            </a:r>
          </a:p>
          <a:p>
            <a:pPr>
              <a:lnSpc>
                <a:spcPct val="150000"/>
              </a:lnSpc>
              <a:spcBef>
                <a:spcPct val="0"/>
              </a:spcBef>
              <a:buClrTx/>
              <a:buSzTx/>
              <a:buFont typeface="Arial" charset="0"/>
              <a:buChar char="•"/>
            </a:pPr>
            <a:r>
              <a:rPr lang="en-GB" altLang="en-US" sz="1600">
                <a:latin typeface="Calibri" pitchFamily="34" charset="0"/>
              </a:rPr>
              <a:t>Deployment</a:t>
            </a:r>
          </a:p>
        </p:txBody>
      </p:sp>
      <p:sp>
        <p:nvSpPr>
          <p:cNvPr id="9" name="Rectangle 8"/>
          <p:cNvSpPr/>
          <p:nvPr/>
        </p:nvSpPr>
        <p:spPr>
          <a:xfrm>
            <a:off x="611188" y="3763963"/>
            <a:ext cx="5954712" cy="2308225"/>
          </a:xfrm>
          <a:prstGeom prst="rect">
            <a:avLst/>
          </a:prstGeom>
        </p:spPr>
        <p:txBody>
          <a:bodyPr>
            <a:spAutoFit/>
          </a:bodyPr>
          <a:lstStyle/>
          <a:p>
            <a:pPr>
              <a:defRPr/>
            </a:pPr>
            <a:r>
              <a:rPr lang="en-GB" b="1" dirty="0">
                <a:latin typeface="Calibri" panose="020F0502020204030204" pitchFamily="34" charset="0"/>
              </a:rPr>
              <a:t>Measures and Safeguards </a:t>
            </a:r>
            <a:r>
              <a:rPr lang="en-GB" dirty="0">
                <a:latin typeface="Calibri" panose="020F0502020204030204" pitchFamily="34" charset="0"/>
              </a:rPr>
              <a:t> </a:t>
            </a:r>
            <a:endParaRPr lang="en-GB" dirty="0"/>
          </a:p>
          <a:p>
            <a:pPr marL="285750" indent="-285750">
              <a:lnSpc>
                <a:spcPct val="150000"/>
              </a:lnSpc>
              <a:buFont typeface="Arial" panose="020B0604020202020204" pitchFamily="34" charset="0"/>
              <a:buChar char="•"/>
              <a:defRPr/>
            </a:pPr>
            <a:r>
              <a:rPr lang="en-GB" sz="1600" dirty="0">
                <a:latin typeface="Calibri" panose="020F0502020204030204" pitchFamily="34" charset="0"/>
              </a:rPr>
              <a:t>DPA compliant transfer and retention of data</a:t>
            </a:r>
          </a:p>
          <a:p>
            <a:pPr marL="285750" indent="-285750">
              <a:lnSpc>
                <a:spcPct val="150000"/>
              </a:lnSpc>
              <a:buFont typeface="Arial" panose="020B0604020202020204" pitchFamily="34" charset="0"/>
              <a:buChar char="•"/>
              <a:defRPr/>
            </a:pPr>
            <a:r>
              <a:rPr lang="en-GB" sz="1600" dirty="0">
                <a:latin typeface="Calibri" panose="020F0502020204030204" pitchFamily="34" charset="0"/>
              </a:rPr>
              <a:t>Agreed Surveillance Staff protocol supported by ongoing training and our Code of Practice</a:t>
            </a:r>
          </a:p>
          <a:p>
            <a:pPr marL="285750" indent="-285750">
              <a:lnSpc>
                <a:spcPct val="150000"/>
              </a:lnSpc>
              <a:buFont typeface="Arial" panose="020B0604020202020204" pitchFamily="34" charset="0"/>
              <a:buChar char="•"/>
              <a:defRPr/>
            </a:pPr>
            <a:r>
              <a:rPr lang="en-GB" sz="1600" dirty="0">
                <a:latin typeface="Calibri" panose="020F0502020204030204" pitchFamily="34" charset="0"/>
              </a:rPr>
              <a:t>Independent and Central video editing facility having responsibility for the production of edited material.</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91400" y="1066800"/>
            <a:ext cx="1752600" cy="5791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dirty="0"/>
          </a:p>
        </p:txBody>
      </p:sp>
      <p:sp>
        <p:nvSpPr>
          <p:cNvPr id="6" name="Title 1"/>
          <p:cNvSpPr txBox="1">
            <a:spLocks/>
          </p:cNvSpPr>
          <p:nvPr/>
        </p:nvSpPr>
        <p:spPr>
          <a:xfrm>
            <a:off x="395288" y="4763"/>
            <a:ext cx="8386762" cy="1292225"/>
          </a:xfrm>
          <a:prstGeom prst="rect">
            <a:avLst/>
          </a:prstGeom>
          <a:solidFill>
            <a:schemeClr val="bg1"/>
          </a:solidFill>
        </p:spPr>
        <p:txBody>
          <a:bodyPr>
            <a:normAutofit fontScale="97500"/>
          </a:bodyPr>
          <a:lstStyle>
            <a:lvl1pPr algn="l">
              <a:defRPr/>
            </a:lvl1pPr>
          </a:lstStyle>
          <a:p>
            <a:pPr algn="ctr" defTabSz="457200" eaLnBrk="1" fontAlgn="auto" hangingPunct="1">
              <a:spcAft>
                <a:spcPts val="0"/>
              </a:spcAft>
              <a:defRPr/>
            </a:pPr>
            <a:r>
              <a:rPr lang="en-GB" sz="3700" b="1" baseline="-25000" dirty="0">
                <a:solidFill>
                  <a:srgbClr val="FF0000"/>
                </a:solidFill>
                <a:latin typeface="Calibri" panose="020F0502020204030204" pitchFamily="34" charset="0"/>
                <a:ea typeface="+mj-ea"/>
                <a:cs typeface="Century Gothic"/>
              </a:rPr>
              <a:t>Research</a:t>
            </a:r>
            <a:r>
              <a:rPr lang="en-GB" sz="3800" b="1" baseline="-25000" dirty="0">
                <a:solidFill>
                  <a:srgbClr val="138262"/>
                </a:solidFill>
                <a:latin typeface="Calibri" panose="020F0502020204030204" pitchFamily="34" charset="0"/>
                <a:ea typeface="+mj-ea"/>
                <a:cs typeface="Century Gothic"/>
              </a:rPr>
              <a:t>    </a:t>
            </a:r>
            <a:endParaRPr lang="en-US" sz="3800" dirty="0">
              <a:solidFill>
                <a:srgbClr val="138262"/>
              </a:solidFill>
              <a:latin typeface="Calibri" panose="020F0502020204030204" pitchFamily="34" charset="0"/>
              <a:ea typeface="+mj-ea"/>
              <a:cs typeface="Century Gothic"/>
            </a:endParaRPr>
          </a:p>
        </p:txBody>
      </p:sp>
      <p:sp>
        <p:nvSpPr>
          <p:cNvPr id="30724" name="TextBox 18"/>
          <p:cNvSpPr txBox="1">
            <a:spLocks noChangeArrowheads="1"/>
          </p:cNvSpPr>
          <p:nvPr/>
        </p:nvSpPr>
        <p:spPr bwMode="auto">
          <a:xfrm>
            <a:off x="3619500" y="264795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endParaRPr lang="en-GB" altLang="en-US" sz="2400">
              <a:latin typeface="Arial Black" pitchFamily="34" charset="0"/>
            </a:endParaRPr>
          </a:p>
        </p:txBody>
      </p:sp>
      <p:graphicFrame>
        <p:nvGraphicFramePr>
          <p:cNvPr id="4" name="Diagram 3"/>
          <p:cNvGraphicFramePr/>
          <p:nvPr/>
        </p:nvGraphicFramePr>
        <p:xfrm>
          <a:off x="-51728" y="908720"/>
          <a:ext cx="835292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7019925" y="2317750"/>
            <a:ext cx="1857375" cy="2278063"/>
          </a:xfrm>
          <a:prstGeom prst="rect">
            <a:avLst/>
          </a:prstGeom>
          <a:noFill/>
          <a:ln w="19050">
            <a:solidFill>
              <a:srgbClr val="FF0000"/>
            </a:solidFill>
          </a:ln>
        </p:spPr>
        <p:txBody>
          <a:bodyPr>
            <a:spAutoFit/>
          </a:bodyPr>
          <a:lstStyle/>
          <a:p>
            <a:pPr>
              <a:defRPr/>
            </a:pPr>
            <a:r>
              <a:rPr lang="en-GB" altLang="en-US" sz="1200" b="1" dirty="0">
                <a:latin typeface="Calibri" panose="020F0502020204030204" pitchFamily="34" charset="0"/>
              </a:rPr>
              <a:t>Open Source Ethics:</a:t>
            </a:r>
          </a:p>
          <a:p>
            <a:pPr marL="171450" indent="-171450">
              <a:buFont typeface="Wingdings" panose="05000000000000000000" pitchFamily="2" charset="2"/>
              <a:buChar char="Ø"/>
              <a:defRPr/>
            </a:pPr>
            <a:r>
              <a:rPr lang="en-GB" sz="1000" dirty="0">
                <a:latin typeface="Calibri" panose="020F0502020204030204" pitchFamily="34" charset="0"/>
              </a:rPr>
              <a:t>Open Source data is by definition publically accessible</a:t>
            </a:r>
          </a:p>
          <a:p>
            <a:pPr marL="342900" indent="-342900">
              <a:buFont typeface="Wingdings" panose="05000000000000000000" pitchFamily="2" charset="2"/>
              <a:buChar char="Ø"/>
              <a:defRPr/>
            </a:pPr>
            <a:endParaRPr lang="en-GB" sz="1000" dirty="0">
              <a:latin typeface="Calibri" panose="020F0502020204030204" pitchFamily="34" charset="0"/>
            </a:endParaRPr>
          </a:p>
          <a:p>
            <a:pPr marL="171450" indent="-171450">
              <a:buFont typeface="Wingdings" panose="05000000000000000000" pitchFamily="2" charset="2"/>
              <a:buChar char="Ø"/>
              <a:defRPr/>
            </a:pPr>
            <a:r>
              <a:rPr lang="en-GB" sz="1000" dirty="0">
                <a:latin typeface="Calibri" panose="020F0502020204030204" pitchFamily="34" charset="0"/>
              </a:rPr>
              <a:t>It is up to the individual how much personal information they make publically available</a:t>
            </a:r>
          </a:p>
          <a:p>
            <a:pPr marL="342900" indent="-342900">
              <a:buFont typeface="Wingdings" panose="05000000000000000000" pitchFamily="2" charset="2"/>
              <a:buChar char="Ø"/>
              <a:defRPr/>
            </a:pPr>
            <a:endParaRPr lang="en-GB" sz="1000" dirty="0">
              <a:latin typeface="Calibri" panose="020F0502020204030204" pitchFamily="34" charset="0"/>
            </a:endParaRPr>
          </a:p>
          <a:p>
            <a:pPr marL="171450" indent="-171450">
              <a:buFont typeface="Wingdings" panose="05000000000000000000" pitchFamily="2" charset="2"/>
              <a:buChar char="Ø"/>
              <a:defRPr/>
            </a:pPr>
            <a:r>
              <a:rPr lang="en-GB" sz="1000" dirty="0">
                <a:latin typeface="Calibri" panose="020F0502020204030204" pitchFamily="34" charset="0"/>
              </a:rPr>
              <a:t>By placing it in the public domain, they are consenting to others viewing and interacting with it.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539750" y="935038"/>
            <a:ext cx="8208963" cy="6667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endParaRPr lang="en-GB" altLang="en-US" sz="2400">
              <a:latin typeface="Arial Black" pitchFamily="34" charset="0"/>
            </a:endParaRPr>
          </a:p>
        </p:txBody>
      </p:sp>
      <p:sp>
        <p:nvSpPr>
          <p:cNvPr id="22" name="Subtitle 2"/>
          <p:cNvSpPr txBox="1">
            <a:spLocks/>
          </p:cNvSpPr>
          <p:nvPr/>
        </p:nvSpPr>
        <p:spPr>
          <a:xfrm>
            <a:off x="425450" y="1441450"/>
            <a:ext cx="6958013" cy="4887913"/>
          </a:xfrm>
          <a:prstGeom prst="rect">
            <a:avLst/>
          </a:prstGeom>
        </p:spPr>
        <p:txBody>
          <a:bodyPr/>
          <a:lstStyle>
            <a:lvl1pPr>
              <a:buNone/>
              <a:defRPr b="0" baseline="0"/>
            </a:lvl1pPr>
          </a:lstStyle>
          <a:p>
            <a:pPr defTabSz="457200" eaLnBrk="1" fontAlgn="auto" hangingPunct="1">
              <a:spcBef>
                <a:spcPct val="20000"/>
              </a:spcBef>
              <a:spcAft>
                <a:spcPts val="0"/>
              </a:spcAft>
              <a:defRPr/>
            </a:pPr>
            <a:endParaRPr lang="en-US" sz="1200" dirty="0">
              <a:solidFill>
                <a:schemeClr val="tx1">
                  <a:lumMod val="50000"/>
                  <a:lumOff val="50000"/>
                </a:schemeClr>
              </a:solidFill>
              <a:latin typeface="Calibri" panose="020F0502020204030204" pitchFamily="34" charset="0"/>
              <a:cs typeface="Century Gothic"/>
            </a:endParaRPr>
          </a:p>
        </p:txBody>
      </p:sp>
      <p:sp>
        <p:nvSpPr>
          <p:cNvPr id="9" name="Oval 8"/>
          <p:cNvSpPr/>
          <p:nvPr/>
        </p:nvSpPr>
        <p:spPr>
          <a:xfrm>
            <a:off x="3810000" y="2451100"/>
            <a:ext cx="1466850" cy="19304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b="1" dirty="0">
                <a:solidFill>
                  <a:schemeClr val="bg1"/>
                </a:solidFill>
                <a:latin typeface="Calibri" panose="020F0502020204030204" pitchFamily="34" charset="0"/>
              </a:rPr>
              <a:t>OPEN SOURCE RESEARCH</a:t>
            </a:r>
          </a:p>
        </p:txBody>
      </p:sp>
      <p:grpSp>
        <p:nvGrpSpPr>
          <p:cNvPr id="2" name="Group 1"/>
          <p:cNvGrpSpPr/>
          <p:nvPr/>
        </p:nvGrpSpPr>
        <p:grpSpPr>
          <a:xfrm>
            <a:off x="3971409" y="177801"/>
            <a:ext cx="1163082" cy="2273299"/>
            <a:chOff x="3971409" y="133350"/>
            <a:chExt cx="1163082" cy="1704974"/>
          </a:xfrm>
          <a:solidFill>
            <a:srgbClr val="FF0000"/>
          </a:solidFill>
        </p:grpSpPr>
        <p:sp>
          <p:nvSpPr>
            <p:cNvPr id="10" name="TextBox 9"/>
            <p:cNvSpPr txBox="1"/>
            <p:nvPr/>
          </p:nvSpPr>
          <p:spPr>
            <a:xfrm>
              <a:off x="3971409" y="133350"/>
              <a:ext cx="1163082" cy="207749"/>
            </a:xfrm>
            <a:prstGeom prst="rect">
              <a:avLst/>
            </a:prstGeom>
            <a:grpFill/>
            <a:ln>
              <a:noFill/>
            </a:ln>
          </p:spPr>
          <p:txBody>
            <a:bodyPr>
              <a:spAutoFit/>
            </a:bodyPr>
            <a:lstStyle/>
            <a:p>
              <a:pPr algn="ctr">
                <a:defRPr/>
              </a:pPr>
              <a:r>
                <a:rPr lang="en-GB" sz="1200" dirty="0">
                  <a:solidFill>
                    <a:schemeClr val="bg1"/>
                  </a:solidFill>
                  <a:latin typeface="Calibri" panose="020F0502020204030204" pitchFamily="34" charset="0"/>
                </a:rPr>
                <a:t>PROBLEM</a:t>
              </a:r>
            </a:p>
          </p:txBody>
        </p:sp>
        <p:cxnSp>
          <p:nvCxnSpPr>
            <p:cNvPr id="15" name="Straight Arrow Connector 14"/>
            <p:cNvCxnSpPr>
              <a:stCxn id="9" idx="0"/>
              <a:endCxn id="10" idx="2"/>
            </p:cNvCxnSpPr>
            <p:nvPr/>
          </p:nvCxnSpPr>
          <p:spPr>
            <a:xfrm flipV="1">
              <a:off x="4543425" y="341099"/>
              <a:ext cx="9525" cy="1497225"/>
            </a:xfrm>
            <a:prstGeom prst="straightConnector1">
              <a:avLst/>
            </a:prstGeom>
            <a:grpFill/>
            <a:ln w="12700">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5276850" y="3233583"/>
            <a:ext cx="2467491" cy="276999"/>
            <a:chOff x="5276850" y="2425184"/>
            <a:chExt cx="2467491" cy="207749"/>
          </a:xfrm>
          <a:solidFill>
            <a:srgbClr val="FF0000"/>
          </a:solidFill>
        </p:grpSpPr>
        <p:sp>
          <p:nvSpPr>
            <p:cNvPr id="12" name="TextBox 11"/>
            <p:cNvSpPr txBox="1"/>
            <p:nvPr/>
          </p:nvSpPr>
          <p:spPr>
            <a:xfrm>
              <a:off x="6581259" y="2425184"/>
              <a:ext cx="1163082" cy="207749"/>
            </a:xfrm>
            <a:prstGeom prst="rect">
              <a:avLst/>
            </a:prstGeom>
            <a:grpFill/>
            <a:ln>
              <a:noFill/>
            </a:ln>
          </p:spPr>
          <p:txBody>
            <a:bodyPr>
              <a:spAutoFit/>
            </a:bodyPr>
            <a:lstStyle/>
            <a:p>
              <a:pPr algn="ctr">
                <a:defRPr/>
              </a:pPr>
              <a:r>
                <a:rPr lang="en-GB" sz="1200" dirty="0">
                  <a:solidFill>
                    <a:schemeClr val="bg1"/>
                  </a:solidFill>
                  <a:latin typeface="Calibri" panose="020F0502020204030204" pitchFamily="34" charset="0"/>
                </a:rPr>
                <a:t>INCIDENT</a:t>
              </a:r>
            </a:p>
          </p:txBody>
        </p:sp>
        <p:cxnSp>
          <p:nvCxnSpPr>
            <p:cNvPr id="17" name="Straight Arrow Connector 16"/>
            <p:cNvCxnSpPr>
              <a:stCxn id="9" idx="6"/>
              <a:endCxn id="12" idx="1"/>
            </p:cNvCxnSpPr>
            <p:nvPr/>
          </p:nvCxnSpPr>
          <p:spPr>
            <a:xfrm flipV="1">
              <a:off x="5276850" y="2529059"/>
              <a:ext cx="1304409" cy="33163"/>
            </a:xfrm>
            <a:prstGeom prst="straightConnector1">
              <a:avLst/>
            </a:prstGeom>
            <a:grpFill/>
            <a:ln w="12700">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3894693" y="4381499"/>
            <a:ext cx="1305957" cy="2021764"/>
            <a:chOff x="3894692" y="3286124"/>
            <a:chExt cx="1305957" cy="1516323"/>
          </a:xfrm>
          <a:solidFill>
            <a:srgbClr val="FF0000"/>
          </a:solidFill>
        </p:grpSpPr>
        <p:sp>
          <p:nvSpPr>
            <p:cNvPr id="13" name="TextBox 12"/>
            <p:cNvSpPr txBox="1"/>
            <p:nvPr/>
          </p:nvSpPr>
          <p:spPr>
            <a:xfrm>
              <a:off x="3894692" y="4594698"/>
              <a:ext cx="1305957" cy="207749"/>
            </a:xfrm>
            <a:prstGeom prst="rect">
              <a:avLst/>
            </a:prstGeom>
            <a:grpFill/>
            <a:ln>
              <a:noFill/>
            </a:ln>
          </p:spPr>
          <p:txBody>
            <a:bodyPr>
              <a:spAutoFit/>
            </a:bodyPr>
            <a:lstStyle/>
            <a:p>
              <a:pPr algn="ctr">
                <a:defRPr/>
              </a:pPr>
              <a:r>
                <a:rPr lang="en-GB" sz="1200" dirty="0">
                  <a:solidFill>
                    <a:schemeClr val="bg1"/>
                  </a:solidFill>
                  <a:latin typeface="Calibri" panose="020F0502020204030204" pitchFamily="34" charset="0"/>
                </a:rPr>
                <a:t>LOCATION</a:t>
              </a:r>
            </a:p>
          </p:txBody>
        </p:sp>
        <p:cxnSp>
          <p:nvCxnSpPr>
            <p:cNvPr id="19" name="Straight Arrow Connector 18"/>
            <p:cNvCxnSpPr>
              <a:stCxn id="9" idx="4"/>
              <a:endCxn id="13" idx="0"/>
            </p:cNvCxnSpPr>
            <p:nvPr/>
          </p:nvCxnSpPr>
          <p:spPr>
            <a:xfrm>
              <a:off x="4543424" y="3286124"/>
              <a:ext cx="4247" cy="1308574"/>
            </a:xfrm>
            <a:prstGeom prst="straightConnector1">
              <a:avLst/>
            </a:prstGeom>
            <a:grpFill/>
            <a:ln w="12700">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1361560" y="3220883"/>
            <a:ext cx="2448440" cy="276999"/>
            <a:chOff x="1361559" y="2415659"/>
            <a:chExt cx="2448440" cy="207749"/>
          </a:xfrm>
          <a:solidFill>
            <a:srgbClr val="FF0000"/>
          </a:solidFill>
        </p:grpSpPr>
        <p:sp>
          <p:nvSpPr>
            <p:cNvPr id="14" name="TextBox 13"/>
            <p:cNvSpPr txBox="1"/>
            <p:nvPr/>
          </p:nvSpPr>
          <p:spPr>
            <a:xfrm>
              <a:off x="1361559" y="2415659"/>
              <a:ext cx="1163082" cy="207749"/>
            </a:xfrm>
            <a:prstGeom prst="rect">
              <a:avLst/>
            </a:prstGeom>
            <a:grpFill/>
            <a:ln>
              <a:noFill/>
            </a:ln>
          </p:spPr>
          <p:txBody>
            <a:bodyPr>
              <a:spAutoFit/>
            </a:bodyPr>
            <a:lstStyle/>
            <a:p>
              <a:pPr algn="ctr">
                <a:defRPr/>
              </a:pPr>
              <a:r>
                <a:rPr lang="en-GB" sz="1200" dirty="0">
                  <a:solidFill>
                    <a:schemeClr val="bg1"/>
                  </a:solidFill>
                  <a:latin typeface="Calibri" panose="020F0502020204030204" pitchFamily="34" charset="0"/>
                </a:rPr>
                <a:t>ENTITY</a:t>
              </a:r>
            </a:p>
          </p:txBody>
        </p:sp>
        <p:cxnSp>
          <p:nvCxnSpPr>
            <p:cNvPr id="21" name="Straight Arrow Connector 20"/>
            <p:cNvCxnSpPr>
              <a:stCxn id="9" idx="2"/>
              <a:endCxn id="14" idx="3"/>
            </p:cNvCxnSpPr>
            <p:nvPr/>
          </p:nvCxnSpPr>
          <p:spPr>
            <a:xfrm flipH="1" flipV="1">
              <a:off x="2524641" y="2519534"/>
              <a:ext cx="1285358" cy="42688"/>
            </a:xfrm>
            <a:prstGeom prst="straightConnector1">
              <a:avLst/>
            </a:prstGeom>
            <a:grpFill/>
            <a:ln w="12700">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a:grpSpLocks/>
          </p:cNvGrpSpPr>
          <p:nvPr/>
        </p:nvGrpSpPr>
        <p:grpSpPr bwMode="auto">
          <a:xfrm>
            <a:off x="2012950" y="936625"/>
            <a:ext cx="4894263" cy="5187950"/>
            <a:chOff x="2013443" y="702139"/>
            <a:chExt cx="4893673" cy="3891219"/>
          </a:xfrm>
        </p:grpSpPr>
        <p:sp>
          <p:nvSpPr>
            <p:cNvPr id="53" name="TextBox 52"/>
            <p:cNvSpPr txBox="1"/>
            <p:nvPr/>
          </p:nvSpPr>
          <p:spPr>
            <a:xfrm>
              <a:off x="5210283" y="2335784"/>
              <a:ext cx="1123815" cy="190513"/>
            </a:xfrm>
            <a:prstGeom prst="rect">
              <a:avLst/>
            </a:prstGeom>
            <a:noFill/>
          </p:spPr>
          <p:txBody>
            <a:bodyPr wrap="none">
              <a:spAutoFit/>
            </a:bodyPr>
            <a:lstStyle/>
            <a:p>
              <a:pPr>
                <a:defRPr/>
              </a:pPr>
              <a:r>
                <a:rPr lang="en-GB" sz="1050" dirty="0">
                  <a:latin typeface="Calibri" panose="020F0502020204030204" pitchFamily="34" charset="0"/>
                </a:rPr>
                <a:t>Cached Websites</a:t>
              </a:r>
            </a:p>
          </p:txBody>
        </p:sp>
        <p:sp>
          <p:nvSpPr>
            <p:cNvPr id="24" name="TextBox 23"/>
            <p:cNvSpPr txBox="1"/>
            <p:nvPr/>
          </p:nvSpPr>
          <p:spPr>
            <a:xfrm rot="4180447">
              <a:off x="3608794" y="1074655"/>
              <a:ext cx="996618" cy="253969"/>
            </a:xfrm>
            <a:prstGeom prst="rect">
              <a:avLst/>
            </a:prstGeom>
            <a:noFill/>
          </p:spPr>
          <p:txBody>
            <a:bodyPr wrap="none">
              <a:spAutoFit/>
            </a:bodyPr>
            <a:lstStyle/>
            <a:p>
              <a:pPr>
                <a:defRPr/>
              </a:pPr>
              <a:r>
                <a:rPr lang="en-GB" sz="1050" dirty="0">
                  <a:latin typeface="Calibri" panose="020F0502020204030204" pitchFamily="34" charset="0"/>
                </a:rPr>
                <a:t>Prospect Intelligence</a:t>
              </a:r>
            </a:p>
          </p:txBody>
        </p:sp>
        <p:sp>
          <p:nvSpPr>
            <p:cNvPr id="25" name="TextBox 24"/>
            <p:cNvSpPr txBox="1"/>
            <p:nvPr/>
          </p:nvSpPr>
          <p:spPr>
            <a:xfrm rot="2796516">
              <a:off x="3073471" y="1335419"/>
              <a:ext cx="1032340" cy="253969"/>
            </a:xfrm>
            <a:prstGeom prst="rect">
              <a:avLst/>
            </a:prstGeom>
            <a:noFill/>
          </p:spPr>
          <p:txBody>
            <a:bodyPr wrap="none">
              <a:spAutoFit/>
            </a:bodyPr>
            <a:lstStyle/>
            <a:p>
              <a:pPr>
                <a:defRPr/>
              </a:pPr>
              <a:r>
                <a:rPr lang="en-GB" sz="1050" dirty="0">
                  <a:latin typeface="Calibri" panose="020F0502020204030204" pitchFamily="34" charset="0"/>
                </a:rPr>
                <a:t>Directorship Searches</a:t>
              </a:r>
            </a:p>
          </p:txBody>
        </p:sp>
        <p:sp>
          <p:nvSpPr>
            <p:cNvPr id="27" name="TextBox 26"/>
            <p:cNvSpPr txBox="1"/>
            <p:nvPr/>
          </p:nvSpPr>
          <p:spPr>
            <a:xfrm rot="2449104">
              <a:off x="2211857" y="1291538"/>
              <a:ext cx="1926993" cy="190513"/>
            </a:xfrm>
            <a:prstGeom prst="rect">
              <a:avLst/>
            </a:prstGeom>
            <a:noFill/>
          </p:spPr>
          <p:txBody>
            <a:bodyPr wrap="none">
              <a:spAutoFit/>
            </a:bodyPr>
            <a:lstStyle/>
            <a:p>
              <a:pPr>
                <a:defRPr/>
              </a:pPr>
              <a:r>
                <a:rPr lang="en-GB" sz="1050" dirty="0">
                  <a:latin typeface="Calibri" panose="020F0502020204030204" pitchFamily="34" charset="0"/>
                </a:rPr>
                <a:t>Non-Limited Company Searches</a:t>
              </a:r>
            </a:p>
          </p:txBody>
        </p:sp>
        <p:sp>
          <p:nvSpPr>
            <p:cNvPr id="28" name="TextBox 27"/>
            <p:cNvSpPr txBox="1"/>
            <p:nvPr/>
          </p:nvSpPr>
          <p:spPr>
            <a:xfrm rot="2037326">
              <a:off x="2300746" y="1589213"/>
              <a:ext cx="1634928" cy="190513"/>
            </a:xfrm>
            <a:prstGeom prst="rect">
              <a:avLst/>
            </a:prstGeom>
            <a:noFill/>
          </p:spPr>
          <p:txBody>
            <a:bodyPr wrap="none">
              <a:spAutoFit/>
            </a:bodyPr>
            <a:lstStyle/>
            <a:p>
              <a:pPr>
                <a:defRPr/>
              </a:pPr>
              <a:r>
                <a:rPr lang="en-GB" sz="1050" dirty="0">
                  <a:latin typeface="Calibri" panose="020F0502020204030204" pitchFamily="34" charset="0"/>
                </a:rPr>
                <a:t>Domain/Website Searches</a:t>
              </a:r>
            </a:p>
          </p:txBody>
        </p:sp>
        <p:sp>
          <p:nvSpPr>
            <p:cNvPr id="29" name="TextBox 28"/>
            <p:cNvSpPr txBox="1"/>
            <p:nvPr/>
          </p:nvSpPr>
          <p:spPr>
            <a:xfrm rot="1172869">
              <a:off x="2599160" y="2002387"/>
              <a:ext cx="1217465" cy="190513"/>
            </a:xfrm>
            <a:prstGeom prst="rect">
              <a:avLst/>
            </a:prstGeom>
            <a:noFill/>
          </p:spPr>
          <p:txBody>
            <a:bodyPr wrap="none">
              <a:spAutoFit/>
            </a:bodyPr>
            <a:lstStyle/>
            <a:p>
              <a:pPr>
                <a:defRPr/>
              </a:pPr>
              <a:r>
                <a:rPr lang="en-GB" sz="1050" dirty="0">
                  <a:latin typeface="Calibri" panose="020F0502020204030204" pitchFamily="34" charset="0"/>
                </a:rPr>
                <a:t>Classified Searches</a:t>
              </a:r>
            </a:p>
          </p:txBody>
        </p:sp>
        <p:sp>
          <p:nvSpPr>
            <p:cNvPr id="30" name="TextBox 29"/>
            <p:cNvSpPr txBox="1"/>
            <p:nvPr/>
          </p:nvSpPr>
          <p:spPr>
            <a:xfrm rot="19865261">
              <a:off x="2708684" y="3395510"/>
              <a:ext cx="1377784" cy="190513"/>
            </a:xfrm>
            <a:prstGeom prst="rect">
              <a:avLst/>
            </a:prstGeom>
            <a:noFill/>
          </p:spPr>
          <p:txBody>
            <a:bodyPr wrap="none">
              <a:spAutoFit/>
            </a:bodyPr>
            <a:lstStyle/>
            <a:p>
              <a:pPr>
                <a:defRPr/>
              </a:pPr>
              <a:r>
                <a:rPr lang="en-GB" sz="1050" dirty="0">
                  <a:latin typeface="Calibri" panose="020F0502020204030204" pitchFamily="34" charset="0"/>
                </a:rPr>
                <a:t>Third Party Databases</a:t>
              </a:r>
            </a:p>
          </p:txBody>
        </p:sp>
        <p:sp>
          <p:nvSpPr>
            <p:cNvPr id="31" name="TextBox 30"/>
            <p:cNvSpPr txBox="1"/>
            <p:nvPr/>
          </p:nvSpPr>
          <p:spPr>
            <a:xfrm rot="20692504">
              <a:off x="5259490" y="2096453"/>
              <a:ext cx="1065084" cy="190513"/>
            </a:xfrm>
            <a:prstGeom prst="rect">
              <a:avLst/>
            </a:prstGeom>
            <a:noFill/>
          </p:spPr>
          <p:txBody>
            <a:bodyPr wrap="none">
              <a:spAutoFit/>
            </a:bodyPr>
            <a:lstStyle/>
            <a:p>
              <a:pPr>
                <a:defRPr/>
              </a:pPr>
              <a:r>
                <a:rPr lang="en-GB" sz="1050" dirty="0">
                  <a:latin typeface="Calibri" panose="020F0502020204030204" pitchFamily="34" charset="0"/>
                </a:rPr>
                <a:t>IFIG Intelligence</a:t>
              </a:r>
            </a:p>
          </p:txBody>
        </p:sp>
        <p:sp>
          <p:nvSpPr>
            <p:cNvPr id="32" name="TextBox 31"/>
            <p:cNvSpPr txBox="1"/>
            <p:nvPr/>
          </p:nvSpPr>
          <p:spPr>
            <a:xfrm>
              <a:off x="3075353" y="2295300"/>
              <a:ext cx="669844" cy="190513"/>
            </a:xfrm>
            <a:prstGeom prst="rect">
              <a:avLst/>
            </a:prstGeom>
            <a:noFill/>
          </p:spPr>
          <p:txBody>
            <a:bodyPr wrap="none">
              <a:spAutoFit/>
            </a:bodyPr>
            <a:lstStyle/>
            <a:p>
              <a:pPr>
                <a:defRPr/>
              </a:pPr>
              <a:r>
                <a:rPr lang="en-GB" sz="1050" dirty="0">
                  <a:latin typeface="Calibri" panose="020F0502020204030204" pitchFamily="34" charset="0"/>
                </a:rPr>
                <a:t>Mapping</a:t>
              </a:r>
            </a:p>
          </p:txBody>
        </p:sp>
        <p:sp>
          <p:nvSpPr>
            <p:cNvPr id="33" name="TextBox 32"/>
            <p:cNvSpPr txBox="1"/>
            <p:nvPr/>
          </p:nvSpPr>
          <p:spPr>
            <a:xfrm rot="21178350">
              <a:off x="2013443" y="2808494"/>
              <a:ext cx="1726992" cy="190513"/>
            </a:xfrm>
            <a:prstGeom prst="rect">
              <a:avLst/>
            </a:prstGeom>
            <a:noFill/>
          </p:spPr>
          <p:txBody>
            <a:bodyPr wrap="none">
              <a:spAutoFit/>
            </a:bodyPr>
            <a:lstStyle/>
            <a:p>
              <a:pPr>
                <a:defRPr/>
              </a:pPr>
              <a:r>
                <a:rPr lang="en-GB" sz="1050" dirty="0">
                  <a:latin typeface="Calibri" panose="020F0502020204030204" pitchFamily="34" charset="0"/>
                </a:rPr>
                <a:t>Historical Weather Searches</a:t>
              </a:r>
            </a:p>
          </p:txBody>
        </p:sp>
        <p:sp>
          <p:nvSpPr>
            <p:cNvPr id="34" name="TextBox 33"/>
            <p:cNvSpPr txBox="1"/>
            <p:nvPr/>
          </p:nvSpPr>
          <p:spPr>
            <a:xfrm rot="3560598">
              <a:off x="3373277" y="1203847"/>
              <a:ext cx="997810" cy="253969"/>
            </a:xfrm>
            <a:prstGeom prst="rect">
              <a:avLst/>
            </a:prstGeom>
            <a:noFill/>
          </p:spPr>
          <p:txBody>
            <a:bodyPr wrap="none">
              <a:spAutoFit/>
            </a:bodyPr>
            <a:lstStyle/>
            <a:p>
              <a:pPr>
                <a:defRPr/>
              </a:pPr>
              <a:r>
                <a:rPr lang="en-GB" sz="1050" dirty="0">
                  <a:latin typeface="Calibri" panose="020F0502020204030204" pitchFamily="34" charset="0"/>
                </a:rPr>
                <a:t>Expenditure Profiling</a:t>
              </a:r>
            </a:p>
          </p:txBody>
        </p:sp>
        <p:sp>
          <p:nvSpPr>
            <p:cNvPr id="35" name="TextBox 34"/>
            <p:cNvSpPr txBox="1"/>
            <p:nvPr/>
          </p:nvSpPr>
          <p:spPr>
            <a:xfrm rot="4808667">
              <a:off x="4073112" y="1258023"/>
              <a:ext cx="667984" cy="253969"/>
            </a:xfrm>
            <a:prstGeom prst="rect">
              <a:avLst/>
            </a:prstGeom>
            <a:noFill/>
          </p:spPr>
          <p:txBody>
            <a:bodyPr wrap="none">
              <a:spAutoFit/>
            </a:bodyPr>
            <a:lstStyle/>
            <a:p>
              <a:pPr>
                <a:defRPr/>
              </a:pPr>
              <a:r>
                <a:rPr lang="en-GB" sz="1050" dirty="0">
                  <a:latin typeface="Calibri" panose="020F0502020204030204" pitchFamily="34" charset="0"/>
                </a:rPr>
                <a:t>Tax Searches</a:t>
              </a:r>
            </a:p>
          </p:txBody>
        </p:sp>
        <p:sp>
          <p:nvSpPr>
            <p:cNvPr id="36" name="TextBox 35"/>
            <p:cNvSpPr txBox="1"/>
            <p:nvPr/>
          </p:nvSpPr>
          <p:spPr>
            <a:xfrm rot="16375767">
              <a:off x="4284810" y="1156218"/>
              <a:ext cx="771576" cy="253969"/>
            </a:xfrm>
            <a:prstGeom prst="rect">
              <a:avLst/>
            </a:prstGeom>
            <a:noFill/>
          </p:spPr>
          <p:txBody>
            <a:bodyPr wrap="none">
              <a:spAutoFit/>
            </a:bodyPr>
            <a:lstStyle/>
            <a:p>
              <a:pPr>
                <a:defRPr/>
              </a:pPr>
              <a:r>
                <a:rPr lang="en-GB" sz="1050" dirty="0">
                  <a:latin typeface="Calibri" panose="020F0502020204030204" pitchFamily="34" charset="0"/>
                </a:rPr>
                <a:t>Consumer Data</a:t>
              </a:r>
            </a:p>
          </p:txBody>
        </p:sp>
        <p:sp>
          <p:nvSpPr>
            <p:cNvPr id="37" name="TextBox 36"/>
            <p:cNvSpPr txBox="1"/>
            <p:nvPr/>
          </p:nvSpPr>
          <p:spPr>
            <a:xfrm rot="18332093">
              <a:off x="4792322" y="1121688"/>
              <a:ext cx="1093066" cy="253969"/>
            </a:xfrm>
            <a:prstGeom prst="rect">
              <a:avLst/>
            </a:prstGeom>
            <a:noFill/>
          </p:spPr>
          <p:txBody>
            <a:bodyPr wrap="none">
              <a:spAutoFit/>
            </a:bodyPr>
            <a:lstStyle/>
            <a:p>
              <a:pPr>
                <a:defRPr/>
              </a:pPr>
              <a:r>
                <a:rPr lang="en-GB" sz="1050" dirty="0">
                  <a:latin typeface="Calibri" panose="020F0502020204030204" pitchFamily="34" charset="0"/>
                </a:rPr>
                <a:t>Consented Data Search</a:t>
              </a:r>
            </a:p>
          </p:txBody>
        </p:sp>
        <p:sp>
          <p:nvSpPr>
            <p:cNvPr id="38" name="TextBox 37"/>
            <p:cNvSpPr txBox="1"/>
            <p:nvPr/>
          </p:nvSpPr>
          <p:spPr>
            <a:xfrm rot="19758545">
              <a:off x="5084886" y="1443948"/>
              <a:ext cx="1822230" cy="190513"/>
            </a:xfrm>
            <a:prstGeom prst="rect">
              <a:avLst/>
            </a:prstGeom>
            <a:noFill/>
          </p:spPr>
          <p:txBody>
            <a:bodyPr wrap="none">
              <a:spAutoFit/>
            </a:bodyPr>
            <a:lstStyle/>
            <a:p>
              <a:pPr>
                <a:defRPr/>
              </a:pPr>
              <a:r>
                <a:rPr lang="en-GB" sz="1050" dirty="0">
                  <a:latin typeface="Calibri" panose="020F0502020204030204" pitchFamily="34" charset="0"/>
                </a:rPr>
                <a:t>Credit Reference Agency Data</a:t>
              </a:r>
            </a:p>
          </p:txBody>
        </p:sp>
        <p:sp>
          <p:nvSpPr>
            <p:cNvPr id="39" name="TextBox 38"/>
            <p:cNvSpPr txBox="1"/>
            <p:nvPr/>
          </p:nvSpPr>
          <p:spPr>
            <a:xfrm>
              <a:off x="5222981" y="2528678"/>
              <a:ext cx="425399" cy="190513"/>
            </a:xfrm>
            <a:prstGeom prst="rect">
              <a:avLst/>
            </a:prstGeom>
            <a:noFill/>
          </p:spPr>
          <p:txBody>
            <a:bodyPr wrap="none">
              <a:spAutoFit/>
            </a:bodyPr>
            <a:lstStyle/>
            <a:p>
              <a:pPr>
                <a:defRPr/>
              </a:pPr>
              <a:r>
                <a:rPr lang="en-GB" sz="1050" dirty="0">
                  <a:latin typeface="Calibri" panose="020F0502020204030204" pitchFamily="34" charset="0"/>
                </a:rPr>
                <a:t>CCJs</a:t>
              </a:r>
            </a:p>
          </p:txBody>
        </p:sp>
        <p:sp>
          <p:nvSpPr>
            <p:cNvPr id="40" name="TextBox 39"/>
            <p:cNvSpPr txBox="1"/>
            <p:nvPr/>
          </p:nvSpPr>
          <p:spPr>
            <a:xfrm rot="1526749">
              <a:off x="5205521" y="3032346"/>
              <a:ext cx="1047624" cy="190513"/>
            </a:xfrm>
            <a:prstGeom prst="rect">
              <a:avLst/>
            </a:prstGeom>
            <a:noFill/>
          </p:spPr>
          <p:txBody>
            <a:bodyPr wrap="none">
              <a:spAutoFit/>
            </a:bodyPr>
            <a:lstStyle/>
            <a:p>
              <a:pPr>
                <a:defRPr/>
              </a:pPr>
              <a:r>
                <a:rPr lang="en-GB" sz="1050" dirty="0">
                  <a:latin typeface="Calibri" panose="020F0502020204030204" pitchFamily="34" charset="0"/>
                </a:rPr>
                <a:t>Insolvency Data</a:t>
              </a:r>
            </a:p>
          </p:txBody>
        </p:sp>
        <p:sp>
          <p:nvSpPr>
            <p:cNvPr id="41" name="TextBox 40"/>
            <p:cNvSpPr txBox="1"/>
            <p:nvPr/>
          </p:nvSpPr>
          <p:spPr>
            <a:xfrm rot="20226087">
              <a:off x="5169013" y="1857121"/>
              <a:ext cx="1180958" cy="190513"/>
            </a:xfrm>
            <a:prstGeom prst="rect">
              <a:avLst/>
            </a:prstGeom>
            <a:noFill/>
          </p:spPr>
          <p:txBody>
            <a:bodyPr wrap="none">
              <a:spAutoFit/>
            </a:bodyPr>
            <a:lstStyle/>
            <a:p>
              <a:pPr>
                <a:defRPr/>
              </a:pPr>
              <a:r>
                <a:rPr lang="en-GB" sz="1050" dirty="0">
                  <a:latin typeface="Calibri" panose="020F0502020204030204" pitchFamily="34" charset="0"/>
                </a:rPr>
                <a:t>Property Searches</a:t>
              </a:r>
            </a:p>
          </p:txBody>
        </p:sp>
        <p:sp>
          <p:nvSpPr>
            <p:cNvPr id="42" name="TextBox 41"/>
            <p:cNvSpPr txBox="1"/>
            <p:nvPr/>
          </p:nvSpPr>
          <p:spPr>
            <a:xfrm rot="1955344">
              <a:off x="5088060" y="3291919"/>
              <a:ext cx="1255561" cy="190513"/>
            </a:xfrm>
            <a:prstGeom prst="rect">
              <a:avLst/>
            </a:prstGeom>
            <a:noFill/>
          </p:spPr>
          <p:txBody>
            <a:bodyPr wrap="none">
              <a:spAutoFit/>
            </a:bodyPr>
            <a:lstStyle/>
            <a:p>
              <a:pPr>
                <a:defRPr/>
              </a:pPr>
              <a:r>
                <a:rPr lang="en-GB" sz="1050" dirty="0">
                  <a:latin typeface="Calibri" panose="020F0502020204030204" pitchFamily="34" charset="0"/>
                </a:rPr>
                <a:t>Property Sales Data</a:t>
              </a:r>
            </a:p>
          </p:txBody>
        </p:sp>
        <p:sp>
          <p:nvSpPr>
            <p:cNvPr id="43" name="TextBox 42"/>
            <p:cNvSpPr txBox="1"/>
            <p:nvPr/>
          </p:nvSpPr>
          <p:spPr>
            <a:xfrm rot="2654691">
              <a:off x="4902345" y="3544349"/>
              <a:ext cx="1328578" cy="190513"/>
            </a:xfrm>
            <a:prstGeom prst="rect">
              <a:avLst/>
            </a:prstGeom>
            <a:noFill/>
          </p:spPr>
          <p:txBody>
            <a:bodyPr wrap="none">
              <a:spAutoFit/>
            </a:bodyPr>
            <a:lstStyle/>
            <a:p>
              <a:pPr>
                <a:defRPr/>
              </a:pPr>
              <a:r>
                <a:rPr lang="en-GB" sz="1050" dirty="0">
                  <a:latin typeface="Calibri" panose="020F0502020204030204" pitchFamily="34" charset="0"/>
                </a:rPr>
                <a:t>Property Rental Data</a:t>
              </a:r>
            </a:p>
          </p:txBody>
        </p:sp>
        <p:sp>
          <p:nvSpPr>
            <p:cNvPr id="44" name="TextBox 43"/>
            <p:cNvSpPr txBox="1"/>
            <p:nvPr/>
          </p:nvSpPr>
          <p:spPr>
            <a:xfrm rot="3648730">
              <a:off x="4833423" y="3585848"/>
              <a:ext cx="772767" cy="253969"/>
            </a:xfrm>
            <a:prstGeom prst="rect">
              <a:avLst/>
            </a:prstGeom>
            <a:noFill/>
          </p:spPr>
          <p:txBody>
            <a:bodyPr wrap="none">
              <a:spAutoFit/>
            </a:bodyPr>
            <a:lstStyle/>
            <a:p>
              <a:pPr>
                <a:defRPr/>
              </a:pPr>
              <a:r>
                <a:rPr lang="en-GB" sz="1050" dirty="0">
                  <a:latin typeface="Calibri" panose="020F0502020204030204" pitchFamily="34" charset="0"/>
                </a:rPr>
                <a:t>Image searches</a:t>
              </a:r>
            </a:p>
          </p:txBody>
        </p:sp>
        <p:sp>
          <p:nvSpPr>
            <p:cNvPr id="45" name="TextBox 44"/>
            <p:cNvSpPr txBox="1"/>
            <p:nvPr/>
          </p:nvSpPr>
          <p:spPr>
            <a:xfrm rot="1212829">
              <a:off x="5256315" y="2882317"/>
              <a:ext cx="1193656" cy="190513"/>
            </a:xfrm>
            <a:prstGeom prst="rect">
              <a:avLst/>
            </a:prstGeom>
            <a:noFill/>
          </p:spPr>
          <p:txBody>
            <a:bodyPr wrap="none">
              <a:spAutoFit/>
            </a:bodyPr>
            <a:lstStyle/>
            <a:p>
              <a:pPr>
                <a:defRPr/>
              </a:pPr>
              <a:r>
                <a:rPr lang="en-GB" sz="1050" dirty="0">
                  <a:latin typeface="Calibri" panose="020F0502020204030204" pitchFamily="34" charset="0"/>
                </a:rPr>
                <a:t>Personal Websites</a:t>
              </a:r>
            </a:p>
          </p:txBody>
        </p:sp>
        <p:sp>
          <p:nvSpPr>
            <p:cNvPr id="46" name="TextBox 45"/>
            <p:cNvSpPr txBox="1"/>
            <p:nvPr/>
          </p:nvSpPr>
          <p:spPr>
            <a:xfrm rot="18924723">
              <a:off x="3145195" y="3544349"/>
              <a:ext cx="1163497" cy="190513"/>
            </a:xfrm>
            <a:prstGeom prst="rect">
              <a:avLst/>
            </a:prstGeom>
            <a:noFill/>
          </p:spPr>
          <p:txBody>
            <a:bodyPr wrap="none">
              <a:spAutoFit/>
            </a:bodyPr>
            <a:lstStyle/>
            <a:p>
              <a:pPr>
                <a:defRPr/>
              </a:pPr>
              <a:r>
                <a:rPr lang="en-GB" sz="1050" dirty="0">
                  <a:latin typeface="Calibri" panose="020F0502020204030204" pitchFamily="34" charset="0"/>
                </a:rPr>
                <a:t>Government Sites</a:t>
              </a:r>
            </a:p>
          </p:txBody>
        </p:sp>
        <p:sp>
          <p:nvSpPr>
            <p:cNvPr id="47" name="TextBox 46"/>
            <p:cNvSpPr txBox="1"/>
            <p:nvPr/>
          </p:nvSpPr>
          <p:spPr>
            <a:xfrm rot="4714588">
              <a:off x="4559817" y="3624546"/>
              <a:ext cx="707278" cy="253969"/>
            </a:xfrm>
            <a:prstGeom prst="rect">
              <a:avLst/>
            </a:prstGeom>
            <a:noFill/>
          </p:spPr>
          <p:txBody>
            <a:bodyPr wrap="none">
              <a:spAutoFit/>
            </a:bodyPr>
            <a:lstStyle/>
            <a:p>
              <a:pPr>
                <a:defRPr/>
              </a:pPr>
              <a:r>
                <a:rPr lang="en-GB" sz="1050" dirty="0">
                  <a:latin typeface="Calibri" panose="020F0502020204030204" pitchFamily="34" charset="0"/>
                </a:rPr>
                <a:t>Blog Searches</a:t>
              </a:r>
            </a:p>
          </p:txBody>
        </p:sp>
        <p:sp>
          <p:nvSpPr>
            <p:cNvPr id="48" name="TextBox 47"/>
            <p:cNvSpPr txBox="1"/>
            <p:nvPr/>
          </p:nvSpPr>
          <p:spPr>
            <a:xfrm>
              <a:off x="2937257" y="2532251"/>
              <a:ext cx="830163" cy="190513"/>
            </a:xfrm>
            <a:prstGeom prst="rect">
              <a:avLst/>
            </a:prstGeom>
            <a:noFill/>
          </p:spPr>
          <p:txBody>
            <a:bodyPr wrap="none">
              <a:spAutoFit/>
            </a:bodyPr>
            <a:lstStyle/>
            <a:p>
              <a:pPr>
                <a:defRPr/>
              </a:pPr>
              <a:r>
                <a:rPr lang="en-GB" sz="1050" dirty="0">
                  <a:latin typeface="Calibri" panose="020F0502020204030204" pitchFamily="34" charset="0"/>
                </a:rPr>
                <a:t>Dating Sites</a:t>
              </a:r>
            </a:p>
          </p:txBody>
        </p:sp>
        <p:sp>
          <p:nvSpPr>
            <p:cNvPr id="49" name="TextBox 48"/>
            <p:cNvSpPr txBox="1"/>
            <p:nvPr/>
          </p:nvSpPr>
          <p:spPr>
            <a:xfrm rot="16956847">
              <a:off x="4015773" y="3615021"/>
              <a:ext cx="652506" cy="253969"/>
            </a:xfrm>
            <a:prstGeom prst="rect">
              <a:avLst/>
            </a:prstGeom>
            <a:noFill/>
          </p:spPr>
          <p:txBody>
            <a:bodyPr wrap="none">
              <a:spAutoFit/>
            </a:bodyPr>
            <a:lstStyle/>
            <a:p>
              <a:pPr>
                <a:defRPr/>
              </a:pPr>
              <a:r>
                <a:rPr lang="en-GB" sz="1050" dirty="0">
                  <a:latin typeface="Calibri" panose="020F0502020204030204" pitchFamily="34" charset="0"/>
                </a:rPr>
                <a:t>Review Sites</a:t>
              </a:r>
            </a:p>
          </p:txBody>
        </p:sp>
        <p:sp>
          <p:nvSpPr>
            <p:cNvPr id="50" name="TextBox 49"/>
            <p:cNvSpPr txBox="1"/>
            <p:nvPr/>
          </p:nvSpPr>
          <p:spPr>
            <a:xfrm rot="18090476">
              <a:off x="3654452" y="3577514"/>
              <a:ext cx="737046" cy="253969"/>
            </a:xfrm>
            <a:prstGeom prst="rect">
              <a:avLst/>
            </a:prstGeom>
            <a:noFill/>
          </p:spPr>
          <p:txBody>
            <a:bodyPr wrap="none">
              <a:spAutoFit/>
            </a:bodyPr>
            <a:lstStyle/>
            <a:p>
              <a:pPr>
                <a:defRPr/>
              </a:pPr>
              <a:r>
                <a:rPr lang="en-GB" sz="1050" dirty="0">
                  <a:latin typeface="Calibri" panose="020F0502020204030204" pitchFamily="34" charset="0"/>
                </a:rPr>
                <a:t>Shopping Sites</a:t>
              </a:r>
            </a:p>
          </p:txBody>
        </p:sp>
        <p:sp>
          <p:nvSpPr>
            <p:cNvPr id="51" name="TextBox 50"/>
            <p:cNvSpPr txBox="1"/>
            <p:nvPr/>
          </p:nvSpPr>
          <p:spPr>
            <a:xfrm rot="5400000">
              <a:off x="4002612" y="3793626"/>
              <a:ext cx="1345495" cy="253969"/>
            </a:xfrm>
            <a:prstGeom prst="rect">
              <a:avLst/>
            </a:prstGeom>
            <a:noFill/>
          </p:spPr>
          <p:txBody>
            <a:bodyPr>
              <a:spAutoFit/>
            </a:bodyPr>
            <a:lstStyle/>
            <a:p>
              <a:pPr>
                <a:defRPr/>
              </a:pPr>
              <a:r>
                <a:rPr lang="en-GB" sz="1050" dirty="0">
                  <a:latin typeface="Calibri" panose="020F0502020204030204" pitchFamily="34" charset="0"/>
                </a:rPr>
                <a:t>Trade Sites</a:t>
              </a:r>
            </a:p>
          </p:txBody>
        </p:sp>
        <p:sp>
          <p:nvSpPr>
            <p:cNvPr id="52" name="TextBox 51"/>
            <p:cNvSpPr txBox="1"/>
            <p:nvPr/>
          </p:nvSpPr>
          <p:spPr>
            <a:xfrm rot="17425009">
              <a:off x="4533016" y="1149669"/>
              <a:ext cx="875167" cy="253969"/>
            </a:xfrm>
            <a:prstGeom prst="rect">
              <a:avLst/>
            </a:prstGeom>
            <a:noFill/>
          </p:spPr>
          <p:txBody>
            <a:bodyPr wrap="none">
              <a:spAutoFit/>
            </a:bodyPr>
            <a:lstStyle/>
            <a:p>
              <a:pPr>
                <a:defRPr/>
              </a:pPr>
              <a:r>
                <a:rPr lang="en-GB" sz="1050" dirty="0">
                  <a:latin typeface="Calibri" panose="020F0502020204030204" pitchFamily="34" charset="0"/>
                </a:rPr>
                <a:t>Social Media Sites</a:t>
              </a:r>
            </a:p>
          </p:txBody>
        </p:sp>
        <p:sp>
          <p:nvSpPr>
            <p:cNvPr id="54" name="TextBox 53"/>
            <p:cNvSpPr txBox="1"/>
            <p:nvPr/>
          </p:nvSpPr>
          <p:spPr>
            <a:xfrm rot="20959656">
              <a:off x="2168999" y="2997815"/>
              <a:ext cx="1658738" cy="189322"/>
            </a:xfrm>
            <a:prstGeom prst="rect">
              <a:avLst/>
            </a:prstGeom>
            <a:noFill/>
          </p:spPr>
          <p:txBody>
            <a:bodyPr wrap="none">
              <a:spAutoFit/>
            </a:bodyPr>
            <a:lstStyle/>
            <a:p>
              <a:pPr>
                <a:defRPr/>
              </a:pPr>
              <a:r>
                <a:rPr lang="en-GB" sz="1050" dirty="0">
                  <a:latin typeface="Calibri" panose="020F0502020204030204" pitchFamily="34" charset="0"/>
                </a:rPr>
                <a:t>News – Current / Historical</a:t>
              </a:r>
            </a:p>
          </p:txBody>
        </p:sp>
        <p:sp>
          <p:nvSpPr>
            <p:cNvPr id="55" name="TextBox 54"/>
            <p:cNvSpPr txBox="1"/>
            <p:nvPr/>
          </p:nvSpPr>
          <p:spPr>
            <a:xfrm rot="19135945">
              <a:off x="4827742" y="1235574"/>
              <a:ext cx="1784135" cy="189322"/>
            </a:xfrm>
            <a:prstGeom prst="rect">
              <a:avLst/>
            </a:prstGeom>
            <a:noFill/>
          </p:spPr>
          <p:txBody>
            <a:bodyPr wrap="none">
              <a:spAutoFit/>
            </a:bodyPr>
            <a:lstStyle/>
            <a:p>
              <a:pPr>
                <a:defRPr/>
              </a:pPr>
              <a:r>
                <a:rPr lang="en-GB" sz="1050" dirty="0">
                  <a:latin typeface="Calibri" panose="020F0502020204030204" pitchFamily="34" charset="0"/>
                </a:rPr>
                <a:t>Forums and Community Sites</a:t>
              </a:r>
            </a:p>
          </p:txBody>
        </p:sp>
        <p:sp>
          <p:nvSpPr>
            <p:cNvPr id="56" name="TextBox 55"/>
            <p:cNvSpPr txBox="1"/>
            <p:nvPr/>
          </p:nvSpPr>
          <p:spPr>
            <a:xfrm rot="20484744">
              <a:off x="2311857" y="3230003"/>
              <a:ext cx="1611119" cy="190513"/>
            </a:xfrm>
            <a:prstGeom prst="rect">
              <a:avLst/>
            </a:prstGeom>
            <a:noFill/>
          </p:spPr>
          <p:txBody>
            <a:bodyPr wrap="none">
              <a:spAutoFit/>
            </a:bodyPr>
            <a:lstStyle/>
            <a:p>
              <a:pPr>
                <a:defRPr/>
              </a:pPr>
              <a:r>
                <a:rPr lang="en-GB" sz="1050" dirty="0">
                  <a:latin typeface="Calibri" panose="020F0502020204030204" pitchFamily="34" charset="0"/>
                </a:rPr>
                <a:t>General Internet Searches</a:t>
              </a:r>
            </a:p>
          </p:txBody>
        </p:sp>
      </p:grpSp>
      <p:sp>
        <p:nvSpPr>
          <p:cNvPr id="58" name="TextBox 57"/>
          <p:cNvSpPr txBox="1">
            <a:spLocks noChangeArrowheads="1"/>
          </p:cNvSpPr>
          <p:nvPr/>
        </p:nvSpPr>
        <p:spPr bwMode="auto">
          <a:xfrm>
            <a:off x="7434263" y="4549775"/>
            <a:ext cx="792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r>
              <a:rPr lang="en-GB" altLang="en-US" sz="1200">
                <a:solidFill>
                  <a:srgbClr val="FF0000"/>
                </a:solidFill>
                <a:latin typeface="Calibri" pitchFamily="34" charset="0"/>
              </a:rPr>
              <a:t>Reserving</a:t>
            </a:r>
          </a:p>
        </p:txBody>
      </p:sp>
      <p:sp>
        <p:nvSpPr>
          <p:cNvPr id="59" name="TextBox 58"/>
          <p:cNvSpPr txBox="1">
            <a:spLocks noChangeArrowheads="1"/>
          </p:cNvSpPr>
          <p:nvPr/>
        </p:nvSpPr>
        <p:spPr bwMode="auto">
          <a:xfrm>
            <a:off x="6707188" y="5754688"/>
            <a:ext cx="979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r>
              <a:rPr lang="en-GB" altLang="en-US" sz="1200">
                <a:solidFill>
                  <a:srgbClr val="FF0000"/>
                </a:solidFill>
                <a:latin typeface="Calibri" pitchFamily="34" charset="0"/>
              </a:rPr>
              <a:t>Investigation</a:t>
            </a:r>
          </a:p>
        </p:txBody>
      </p:sp>
      <p:sp>
        <p:nvSpPr>
          <p:cNvPr id="60" name="TextBox 59"/>
          <p:cNvSpPr txBox="1">
            <a:spLocks noChangeArrowheads="1"/>
          </p:cNvSpPr>
          <p:nvPr/>
        </p:nvSpPr>
        <p:spPr bwMode="auto">
          <a:xfrm>
            <a:off x="7427913" y="1846263"/>
            <a:ext cx="8080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r>
              <a:rPr lang="en-GB" altLang="en-US" sz="1200">
                <a:solidFill>
                  <a:srgbClr val="FF0000"/>
                </a:solidFill>
                <a:latin typeface="Calibri" pitchFamily="34" charset="0"/>
              </a:rPr>
              <a:t>Validation</a:t>
            </a:r>
          </a:p>
        </p:txBody>
      </p:sp>
      <p:sp>
        <p:nvSpPr>
          <p:cNvPr id="62" name="TextBox 61"/>
          <p:cNvSpPr txBox="1">
            <a:spLocks noChangeArrowheads="1"/>
          </p:cNvSpPr>
          <p:nvPr/>
        </p:nvSpPr>
        <p:spPr bwMode="auto">
          <a:xfrm>
            <a:off x="333375" y="4549775"/>
            <a:ext cx="954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r>
              <a:rPr lang="en-GB" altLang="en-US" sz="1200">
                <a:solidFill>
                  <a:srgbClr val="FF0000"/>
                </a:solidFill>
                <a:latin typeface="Calibri" pitchFamily="34" charset="0"/>
              </a:rPr>
              <a:t>Relationship</a:t>
            </a:r>
          </a:p>
        </p:txBody>
      </p:sp>
      <p:sp>
        <p:nvSpPr>
          <p:cNvPr id="63" name="TextBox 62"/>
          <p:cNvSpPr txBox="1">
            <a:spLocks noChangeArrowheads="1"/>
          </p:cNvSpPr>
          <p:nvPr/>
        </p:nvSpPr>
        <p:spPr bwMode="auto">
          <a:xfrm>
            <a:off x="6705600" y="593725"/>
            <a:ext cx="1065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r>
              <a:rPr lang="en-GB" altLang="en-US" sz="1200">
                <a:solidFill>
                  <a:srgbClr val="FF0000"/>
                </a:solidFill>
                <a:latin typeface="Calibri" pitchFamily="34" charset="0"/>
              </a:rPr>
              <a:t>Corroboration</a:t>
            </a:r>
          </a:p>
        </p:txBody>
      </p:sp>
      <p:sp>
        <p:nvSpPr>
          <p:cNvPr id="64" name="TextBox 63"/>
          <p:cNvSpPr txBox="1">
            <a:spLocks noChangeArrowheads="1"/>
          </p:cNvSpPr>
          <p:nvPr/>
        </p:nvSpPr>
        <p:spPr bwMode="auto">
          <a:xfrm>
            <a:off x="1162050" y="5754688"/>
            <a:ext cx="9001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r>
              <a:rPr lang="en-GB" altLang="en-US" sz="1200">
                <a:solidFill>
                  <a:srgbClr val="FF0000"/>
                </a:solidFill>
                <a:latin typeface="Calibri" pitchFamily="34" charset="0"/>
              </a:rPr>
              <a:t>Association</a:t>
            </a:r>
          </a:p>
        </p:txBody>
      </p:sp>
      <p:sp>
        <p:nvSpPr>
          <p:cNvPr id="65" name="TextBox 64"/>
          <p:cNvSpPr txBox="1">
            <a:spLocks noChangeArrowheads="1"/>
          </p:cNvSpPr>
          <p:nvPr/>
        </p:nvSpPr>
        <p:spPr bwMode="auto">
          <a:xfrm>
            <a:off x="288925" y="1806575"/>
            <a:ext cx="1027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r>
              <a:rPr lang="en-GB" altLang="en-US" sz="1200">
                <a:solidFill>
                  <a:srgbClr val="FF0000"/>
                </a:solidFill>
                <a:latin typeface="Calibri" pitchFamily="34" charset="0"/>
              </a:rPr>
              <a:t>Development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2" grpId="0"/>
      <p:bldP spid="63" grpId="0"/>
      <p:bldP spid="64"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425450" y="1900238"/>
            <a:ext cx="8718550" cy="4740275"/>
          </a:xfrm>
          <a:prstGeom prst="rect">
            <a:avLst/>
          </a:prstGeom>
        </p:spPr>
        <p:txBody>
          <a:bodyPr>
            <a:normAutofit/>
          </a:bodyPr>
          <a:lstStyle>
            <a:lvl1pPr>
              <a:buNone/>
              <a:defRPr b="0" baseline="0"/>
            </a:lvl1pPr>
          </a:lstStyle>
          <a:p>
            <a:pPr defTabSz="457200" eaLnBrk="1" fontAlgn="auto" hangingPunct="1">
              <a:spcBef>
                <a:spcPct val="20000"/>
              </a:spcBef>
              <a:spcAft>
                <a:spcPts val="0"/>
              </a:spcAft>
              <a:defRPr/>
            </a:pPr>
            <a:endParaRPr lang="en-US" sz="1200" dirty="0">
              <a:solidFill>
                <a:schemeClr val="tx1">
                  <a:lumMod val="50000"/>
                  <a:lumOff val="50000"/>
                </a:schemeClr>
              </a:solidFill>
              <a:latin typeface="Century Gothic"/>
              <a:cs typeface="Century Gothic"/>
            </a:endParaRPr>
          </a:p>
          <a:p>
            <a:pPr defTabSz="457200" eaLnBrk="1" fontAlgn="auto" hangingPunct="1">
              <a:spcBef>
                <a:spcPct val="20000"/>
              </a:spcBef>
              <a:spcAft>
                <a:spcPts val="0"/>
              </a:spcAft>
              <a:defRPr/>
            </a:pPr>
            <a:endParaRPr lang="en-US" sz="1200" dirty="0">
              <a:solidFill>
                <a:schemeClr val="tx1">
                  <a:lumMod val="50000"/>
                  <a:lumOff val="50000"/>
                </a:schemeClr>
              </a:solidFill>
              <a:latin typeface="Century Gothic"/>
              <a:cs typeface="Century Gothic"/>
            </a:endParaRPr>
          </a:p>
          <a:p>
            <a:pPr defTabSz="457200" eaLnBrk="1" fontAlgn="auto" hangingPunct="1">
              <a:spcBef>
                <a:spcPct val="20000"/>
              </a:spcBef>
              <a:spcAft>
                <a:spcPts val="0"/>
              </a:spcAft>
              <a:defRPr/>
            </a:pPr>
            <a:endParaRPr lang="en-US" sz="1200" dirty="0">
              <a:solidFill>
                <a:schemeClr val="tx1">
                  <a:lumMod val="50000"/>
                  <a:lumOff val="50000"/>
                </a:schemeClr>
              </a:solidFill>
              <a:latin typeface="Century Gothic"/>
              <a:cs typeface="Century Gothic"/>
            </a:endParaRPr>
          </a:p>
        </p:txBody>
      </p:sp>
      <p:sp>
        <p:nvSpPr>
          <p:cNvPr id="26" name="Subtitle 2"/>
          <p:cNvSpPr txBox="1">
            <a:spLocks/>
          </p:cNvSpPr>
          <p:nvPr/>
        </p:nvSpPr>
        <p:spPr>
          <a:xfrm>
            <a:off x="425450" y="1900238"/>
            <a:ext cx="5280025" cy="4171950"/>
          </a:xfrm>
          <a:prstGeom prst="rect">
            <a:avLst/>
          </a:prstGeom>
        </p:spPr>
        <p:txBody>
          <a:bodyPr/>
          <a:lstStyle>
            <a:lvl1pPr>
              <a:buNone/>
              <a:defRPr b="0" baseline="0"/>
            </a:lvl1pPr>
          </a:lstStyle>
          <a:p>
            <a:pPr defTabSz="457200" eaLnBrk="1" fontAlgn="auto" hangingPunct="1">
              <a:spcBef>
                <a:spcPct val="20000"/>
              </a:spcBef>
              <a:spcAft>
                <a:spcPts val="0"/>
              </a:spcAft>
              <a:defRPr/>
            </a:pPr>
            <a:r>
              <a:rPr lang="en-US" sz="1100" b="1" dirty="0">
                <a:solidFill>
                  <a:schemeClr val="tx1">
                    <a:lumMod val="50000"/>
                    <a:lumOff val="50000"/>
                  </a:schemeClr>
                </a:solidFill>
                <a:latin typeface="Century Gothic"/>
                <a:cs typeface="Century Gothic"/>
              </a:rPr>
              <a:t>Circumstances:</a:t>
            </a:r>
          </a:p>
          <a:p>
            <a:pPr defTabSz="457200" eaLnBrk="1" fontAlgn="auto" hangingPunct="1">
              <a:spcBef>
                <a:spcPct val="20000"/>
              </a:spcBef>
              <a:spcAft>
                <a:spcPts val="0"/>
              </a:spcAft>
              <a:defRPr/>
            </a:pPr>
            <a:endParaRPr lang="en-US" sz="1100" b="1" dirty="0">
              <a:solidFill>
                <a:schemeClr val="tx1">
                  <a:lumMod val="50000"/>
                  <a:lumOff val="50000"/>
                </a:schemeClr>
              </a:solidFill>
              <a:latin typeface="Century Gothic"/>
              <a:cs typeface="Century Gothic"/>
            </a:endParaRPr>
          </a:p>
          <a:p>
            <a:pPr marL="171450" indent="-171450" defTabSz="457200" eaLnBrk="1" fontAlgn="auto" hangingPunct="1">
              <a:spcBef>
                <a:spcPct val="20000"/>
              </a:spcBef>
              <a:spcAft>
                <a:spcPts val="0"/>
              </a:spcAft>
              <a:buFont typeface="Arial" panose="020B0604020202020204" pitchFamily="34" charset="0"/>
              <a:buChar char="•"/>
              <a:defRPr/>
            </a:pPr>
            <a:r>
              <a:rPr lang="en-US" sz="1100" dirty="0">
                <a:solidFill>
                  <a:schemeClr val="tx1">
                    <a:lumMod val="50000"/>
                    <a:lumOff val="50000"/>
                  </a:schemeClr>
                </a:solidFill>
                <a:latin typeface="Century Gothic"/>
                <a:cs typeface="Century Gothic"/>
              </a:rPr>
              <a:t>At 15:00 hours on the 13</a:t>
            </a:r>
            <a:r>
              <a:rPr lang="en-US" sz="1100" baseline="30000" dirty="0">
                <a:solidFill>
                  <a:schemeClr val="tx1">
                    <a:lumMod val="50000"/>
                    <a:lumOff val="50000"/>
                  </a:schemeClr>
                </a:solidFill>
                <a:latin typeface="Century Gothic"/>
                <a:cs typeface="Century Gothic"/>
              </a:rPr>
              <a:t>th</a:t>
            </a:r>
            <a:r>
              <a:rPr lang="en-US" sz="1100" dirty="0">
                <a:solidFill>
                  <a:schemeClr val="tx1">
                    <a:lumMod val="50000"/>
                    <a:lumOff val="50000"/>
                  </a:schemeClr>
                </a:solidFill>
                <a:latin typeface="Century Gothic"/>
                <a:cs typeface="Century Gothic"/>
              </a:rPr>
              <a:t> November 2014,  Insured Party incepted a Policy to cover his business premises, a clothing company in Northern Ireland.  The Policy has previously lapsed due to non payment of renewal.</a:t>
            </a:r>
          </a:p>
          <a:p>
            <a:pPr marL="171450" indent="-171450" defTabSz="457200" eaLnBrk="1" fontAlgn="auto" hangingPunct="1">
              <a:spcBef>
                <a:spcPct val="20000"/>
              </a:spcBef>
              <a:spcAft>
                <a:spcPts val="0"/>
              </a:spcAft>
              <a:buFont typeface="Arial" panose="020B0604020202020204" pitchFamily="34" charset="0"/>
              <a:buChar char="•"/>
              <a:defRPr/>
            </a:pPr>
            <a:endParaRPr lang="en-US" sz="1100" dirty="0">
              <a:solidFill>
                <a:schemeClr val="tx1">
                  <a:lumMod val="50000"/>
                  <a:lumOff val="50000"/>
                </a:schemeClr>
              </a:solidFill>
              <a:latin typeface="Century Gothic"/>
              <a:cs typeface="Century Gothic"/>
            </a:endParaRPr>
          </a:p>
          <a:p>
            <a:pPr marL="171450" indent="-171450" defTabSz="457200" eaLnBrk="1" fontAlgn="auto" hangingPunct="1">
              <a:spcBef>
                <a:spcPct val="20000"/>
              </a:spcBef>
              <a:spcAft>
                <a:spcPts val="0"/>
              </a:spcAft>
              <a:buFont typeface="Arial" panose="020B0604020202020204" pitchFamily="34" charset="0"/>
              <a:buChar char="•"/>
              <a:defRPr/>
            </a:pPr>
            <a:r>
              <a:rPr lang="en-US" sz="1100" dirty="0">
                <a:solidFill>
                  <a:schemeClr val="tx1">
                    <a:lumMod val="50000"/>
                    <a:lumOff val="50000"/>
                  </a:schemeClr>
                </a:solidFill>
                <a:latin typeface="Century Gothic"/>
                <a:cs typeface="Century Gothic"/>
              </a:rPr>
              <a:t>At 14:00 the following day, the Insured Party, telephoned Insurers to make a claim for flooding.  Stating that his stock to the value of £25,000 had been damaged.</a:t>
            </a:r>
          </a:p>
          <a:p>
            <a:pPr marL="171450" indent="-171450" defTabSz="457200" eaLnBrk="1" fontAlgn="auto" hangingPunct="1">
              <a:spcBef>
                <a:spcPct val="20000"/>
              </a:spcBef>
              <a:spcAft>
                <a:spcPts val="0"/>
              </a:spcAft>
              <a:buFont typeface="Arial" panose="020B0604020202020204" pitchFamily="34" charset="0"/>
              <a:buChar char="•"/>
              <a:defRPr/>
            </a:pPr>
            <a:endParaRPr lang="en-US" sz="1100" dirty="0">
              <a:solidFill>
                <a:schemeClr val="tx1">
                  <a:lumMod val="50000"/>
                  <a:lumOff val="50000"/>
                </a:schemeClr>
              </a:solidFill>
              <a:latin typeface="Century Gothic"/>
              <a:cs typeface="Century Gothic"/>
            </a:endParaRPr>
          </a:p>
          <a:p>
            <a:pPr marL="171450" indent="-171450" defTabSz="457200" eaLnBrk="1" fontAlgn="auto" hangingPunct="1">
              <a:spcBef>
                <a:spcPct val="20000"/>
              </a:spcBef>
              <a:spcAft>
                <a:spcPts val="0"/>
              </a:spcAft>
              <a:buFont typeface="Arial" panose="020B0604020202020204" pitchFamily="34" charset="0"/>
              <a:buChar char="•"/>
              <a:defRPr/>
            </a:pPr>
            <a:r>
              <a:rPr lang="en-US" sz="1100" dirty="0">
                <a:solidFill>
                  <a:schemeClr val="tx1">
                    <a:lumMod val="50000"/>
                    <a:lumOff val="50000"/>
                  </a:schemeClr>
                </a:solidFill>
                <a:latin typeface="Century Gothic"/>
                <a:cs typeface="Century Gothic"/>
              </a:rPr>
              <a:t>Insurers passed the case to us for investigation through Open Sources</a:t>
            </a:r>
          </a:p>
          <a:p>
            <a:pPr marL="171450" indent="-171450" defTabSz="457200" eaLnBrk="1" fontAlgn="auto" hangingPunct="1">
              <a:spcBef>
                <a:spcPct val="20000"/>
              </a:spcBef>
              <a:spcAft>
                <a:spcPts val="0"/>
              </a:spcAft>
              <a:buFont typeface="Arial" panose="020B0604020202020204" pitchFamily="34" charset="0"/>
              <a:buChar char="•"/>
              <a:defRPr/>
            </a:pPr>
            <a:endParaRPr lang="en-US" sz="1100" dirty="0">
              <a:solidFill>
                <a:schemeClr val="tx1">
                  <a:lumMod val="50000"/>
                  <a:lumOff val="50000"/>
                </a:schemeClr>
              </a:solidFill>
              <a:latin typeface="Century Gothic"/>
              <a:cs typeface="Century Gothic"/>
            </a:endParaRPr>
          </a:p>
          <a:p>
            <a:pPr marL="171450" indent="-171450" defTabSz="457200" eaLnBrk="1" fontAlgn="auto" hangingPunct="1">
              <a:spcBef>
                <a:spcPct val="20000"/>
              </a:spcBef>
              <a:spcAft>
                <a:spcPts val="0"/>
              </a:spcAft>
              <a:buFont typeface="Arial" panose="020B0604020202020204" pitchFamily="34" charset="0"/>
              <a:buChar char="•"/>
              <a:defRPr/>
            </a:pPr>
            <a:endParaRPr lang="en-US" sz="1100" dirty="0">
              <a:solidFill>
                <a:schemeClr val="tx1">
                  <a:lumMod val="50000"/>
                  <a:lumOff val="50000"/>
                </a:schemeClr>
              </a:solidFill>
              <a:latin typeface="Century Gothic"/>
              <a:cs typeface="Century Gothic"/>
            </a:endParaRPr>
          </a:p>
          <a:p>
            <a:pPr defTabSz="457200" eaLnBrk="1" fontAlgn="auto" hangingPunct="1">
              <a:spcBef>
                <a:spcPct val="20000"/>
              </a:spcBef>
              <a:spcAft>
                <a:spcPts val="0"/>
              </a:spcAft>
              <a:defRPr/>
            </a:pPr>
            <a:endParaRPr lang="en-US" sz="1100" dirty="0">
              <a:solidFill>
                <a:schemeClr val="tx1">
                  <a:lumMod val="50000"/>
                  <a:lumOff val="50000"/>
                </a:schemeClr>
              </a:solidFill>
              <a:latin typeface="Century Gothic"/>
              <a:cs typeface="Century Gothic"/>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1973263"/>
            <a:ext cx="3305175" cy="380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925" y="2109788"/>
            <a:ext cx="3787775" cy="338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3"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3" y="1900238"/>
            <a:ext cx="43116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image0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725" y="1809750"/>
            <a:ext cx="425132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6697663" y="5351463"/>
            <a:ext cx="2284412" cy="557212"/>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3080" name="Picture 2" descr="image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38" y="3392488"/>
            <a:ext cx="5964237"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800850" y="3995738"/>
            <a:ext cx="668338" cy="26511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grpSp>
        <p:nvGrpSpPr>
          <p:cNvPr id="10" name="Group 9"/>
          <p:cNvGrpSpPr>
            <a:grpSpLocks/>
          </p:cNvGrpSpPr>
          <p:nvPr/>
        </p:nvGrpSpPr>
        <p:grpSpPr bwMode="auto">
          <a:xfrm>
            <a:off x="944563" y="4148138"/>
            <a:ext cx="5856287" cy="538162"/>
            <a:chOff x="944302" y="3111335"/>
            <a:chExt cx="5856515" cy="403762"/>
          </a:xfrm>
        </p:grpSpPr>
        <p:cxnSp>
          <p:nvCxnSpPr>
            <p:cNvPr id="5" name="Straight Arrow Connector 4"/>
            <p:cNvCxnSpPr/>
            <p:nvPr/>
          </p:nvCxnSpPr>
          <p:spPr>
            <a:xfrm flipH="1">
              <a:off x="2509638" y="3111335"/>
              <a:ext cx="4291179" cy="237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944302" y="3226865"/>
              <a:ext cx="1576448" cy="28823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grpSp>
      <p:sp>
        <p:nvSpPr>
          <p:cNvPr id="32780" name="Rectangle 3"/>
          <p:cNvSpPr>
            <a:spLocks noChangeArrowheads="1"/>
          </p:cNvSpPr>
          <p:nvPr/>
        </p:nvSpPr>
        <p:spPr bwMode="auto">
          <a:xfrm>
            <a:off x="433388" y="692150"/>
            <a:ext cx="8710612" cy="698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endParaRPr lang="en-GB" altLang="en-US"/>
          </a:p>
        </p:txBody>
      </p:sp>
      <p:pic>
        <p:nvPicPr>
          <p:cNvPr id="3079" name="Picture 1" descr="image002"/>
          <p:cNvPicPr>
            <a:picLocks noChangeAspect="1" noChangeArrowheads="1"/>
          </p:cNvPicPr>
          <p:nvPr/>
        </p:nvPicPr>
        <p:blipFill>
          <a:blip r:embed="rId7"/>
          <a:srcRect/>
          <a:stretch>
            <a:fillRect/>
          </a:stretch>
        </p:blipFill>
        <p:spPr bwMode="auto">
          <a:xfrm>
            <a:off x="6800850" y="150813"/>
            <a:ext cx="2078038" cy="520065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2782" name="TextBox 2"/>
          <p:cNvSpPr txBox="1">
            <a:spLocks noChangeArrowheads="1"/>
          </p:cNvSpPr>
          <p:nvPr/>
        </p:nvSpPr>
        <p:spPr bwMode="auto">
          <a:xfrm>
            <a:off x="-36513" y="765175"/>
            <a:ext cx="3833813" cy="368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pPr algn="ctr"/>
            <a:r>
              <a:rPr lang="en-GB" altLang="en-US" sz="1800" b="1">
                <a:solidFill>
                  <a:schemeClr val="bg1"/>
                </a:solidFill>
                <a:latin typeface="Calibri" pitchFamily="34" charset="0"/>
              </a:rPr>
              <a:t>LOCATION – FLOOD INVESTIGATION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3075"/>
                                        </p:tgtEl>
                                      </p:cBhvr>
                                    </p:animEffect>
                                    <p:set>
                                      <p:cBhvr>
                                        <p:cTn id="15" dur="1" fill="hold">
                                          <p:stCondLst>
                                            <p:cond delay="499"/>
                                          </p:stCondLst>
                                        </p:cTn>
                                        <p:tgtEl>
                                          <p:spTgt spid="307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307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3076"/>
                                        </p:tgtEl>
                                      </p:cBhvr>
                                    </p:animEffect>
                                    <p:set>
                                      <p:cBhvr>
                                        <p:cTn id="22" dur="1" fill="hold">
                                          <p:stCondLst>
                                            <p:cond delay="499"/>
                                          </p:stCondLst>
                                        </p:cTn>
                                        <p:tgtEl>
                                          <p:spTgt spid="307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078"/>
                                        </p:tgtEl>
                                        <p:attrNameLst>
                                          <p:attrName>style.visibility</p:attrName>
                                        </p:attrNameLst>
                                      </p:cBhvr>
                                      <p:to>
                                        <p:strVal val="visible"/>
                                      </p:to>
                                    </p:se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3077"/>
                                        </p:tgtEl>
                                      </p:cBhvr>
                                    </p:animEffect>
                                    <p:set>
                                      <p:cBhvr>
                                        <p:cTn id="34" dur="1" fill="hold">
                                          <p:stCondLst>
                                            <p:cond delay="499"/>
                                          </p:stCondLst>
                                        </p:cTn>
                                        <p:tgtEl>
                                          <p:spTgt spid="3077"/>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079"/>
                                        </p:tgtEl>
                                        <p:attrNameLst>
                                          <p:attrName>style.visibility</p:attrName>
                                        </p:attrNameLst>
                                      </p:cBhvr>
                                      <p:to>
                                        <p:strVal val="visible"/>
                                      </p:to>
                                    </p:set>
                                  </p:childTnLst>
                                </p:cTn>
                              </p:par>
                              <p:par>
                                <p:cTn id="37" presetID="10" presetClass="exit" presetSubtype="0" fill="hold" grpId="1" nodeType="withEffect">
                                  <p:stCondLst>
                                    <p:cond delay="0"/>
                                  </p:stCondLst>
                                  <p:childTnLst>
                                    <p:animEffect transition="out" filter="fade">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nodeType="clickEffect">
                                  <p:stCondLst>
                                    <p:cond delay="0"/>
                                  </p:stCondLst>
                                  <p:childTnLst>
                                    <p:set>
                                      <p:cBhvr>
                                        <p:cTn id="47" dur="1" fill="hold">
                                          <p:stCondLst>
                                            <p:cond delay="0"/>
                                          </p:stCondLst>
                                        </p:cTn>
                                        <p:tgtEl>
                                          <p:spTgt spid="3080"/>
                                        </p:tgtEl>
                                        <p:attrNameLst>
                                          <p:attrName>style.visibility</p:attrName>
                                        </p:attrNameLst>
                                      </p:cBhvr>
                                      <p:to>
                                        <p:strVal val="visible"/>
                                      </p:to>
                                    </p:set>
                                    <p:anim calcmode="lin" valueType="num">
                                      <p:cBhvr>
                                        <p:cTn id="48" dur="500" fill="hold"/>
                                        <p:tgtEl>
                                          <p:spTgt spid="3080"/>
                                        </p:tgtEl>
                                        <p:attrNameLst>
                                          <p:attrName>ppt_w</p:attrName>
                                        </p:attrNameLst>
                                      </p:cBhvr>
                                      <p:tavLst>
                                        <p:tav tm="0">
                                          <p:val>
                                            <p:fltVal val="0"/>
                                          </p:val>
                                        </p:tav>
                                        <p:tav tm="100000">
                                          <p:val>
                                            <p:strVal val="#ppt_w"/>
                                          </p:val>
                                        </p:tav>
                                      </p:tavLst>
                                    </p:anim>
                                    <p:anim calcmode="lin" valueType="num">
                                      <p:cBhvr>
                                        <p:cTn id="49" dur="500" fill="hold"/>
                                        <p:tgtEl>
                                          <p:spTgt spid="3080"/>
                                        </p:tgtEl>
                                        <p:attrNameLst>
                                          <p:attrName>ppt_h</p:attrName>
                                        </p:attrNameLst>
                                      </p:cBhvr>
                                      <p:tavLst>
                                        <p:tav tm="0">
                                          <p:val>
                                            <p:fltVal val="0"/>
                                          </p:val>
                                        </p:tav>
                                        <p:tav tm="100000">
                                          <p:val>
                                            <p:strVal val="#ppt_h"/>
                                          </p:val>
                                        </p:tav>
                                      </p:tavLst>
                                    </p:anim>
                                    <p:animEffect transition="in" filter="fade">
                                      <p:cBhvr>
                                        <p:cTn id="50" dur="500"/>
                                        <p:tgtEl>
                                          <p:spTgt spid="3080"/>
                                        </p:tgtEl>
                                      </p:cBhvr>
                                    </p:animEffect>
                                  </p:childTnLst>
                                </p:cTn>
                              </p:par>
                              <p:par>
                                <p:cTn id="51" presetID="22" presetClass="entr" presetSubtype="2" fill="hold" nodeType="withEffect">
                                  <p:stCondLst>
                                    <p:cond delay="1000"/>
                                  </p:stCondLst>
                                  <p:childTnLst>
                                    <p:set>
                                      <p:cBhvr>
                                        <p:cTn id="52" dur="1" fill="hold">
                                          <p:stCondLst>
                                            <p:cond delay="0"/>
                                          </p:stCondLst>
                                        </p:cTn>
                                        <p:tgtEl>
                                          <p:spTgt spid="10"/>
                                        </p:tgtEl>
                                        <p:attrNameLst>
                                          <p:attrName>style.visibility</p:attrName>
                                        </p:attrNameLst>
                                      </p:cBhvr>
                                      <p:to>
                                        <p:strVal val="visible"/>
                                      </p:to>
                                    </p:set>
                                    <p:animEffect transition="in" filter="wipe(right)">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638175"/>
            <a:ext cx="9102725" cy="17827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endParaRPr lang="en-GB" altLang="en-US"/>
          </a:p>
        </p:txBody>
      </p:sp>
      <p:sp>
        <p:nvSpPr>
          <p:cNvPr id="33795" name="TextBox 2"/>
          <p:cNvSpPr txBox="1">
            <a:spLocks noChangeArrowheads="1"/>
          </p:cNvSpPr>
          <p:nvPr/>
        </p:nvSpPr>
        <p:spPr bwMode="auto">
          <a:xfrm>
            <a:off x="0" y="1390650"/>
            <a:ext cx="3495675" cy="276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pPr algn="ctr"/>
            <a:r>
              <a:rPr lang="en-GB" altLang="en-US" sz="1200">
                <a:solidFill>
                  <a:schemeClr val="bg1"/>
                </a:solidFill>
                <a:latin typeface="Calibri" pitchFamily="34" charset="0"/>
              </a:rPr>
              <a:t>ENTITY – MAJOR LOSS CLAIMS INVESTIGATION</a:t>
            </a:r>
          </a:p>
        </p:txBody>
      </p:sp>
      <p:sp>
        <p:nvSpPr>
          <p:cNvPr id="7" name="Subtitle 2"/>
          <p:cNvSpPr txBox="1">
            <a:spLocks/>
          </p:cNvSpPr>
          <p:nvPr/>
        </p:nvSpPr>
        <p:spPr>
          <a:xfrm>
            <a:off x="425450" y="1900238"/>
            <a:ext cx="8718550" cy="4740275"/>
          </a:xfrm>
          <a:prstGeom prst="rect">
            <a:avLst/>
          </a:prstGeom>
        </p:spPr>
        <p:txBody>
          <a:bodyPr>
            <a:normAutofit/>
          </a:bodyPr>
          <a:lstStyle>
            <a:lvl1pPr>
              <a:buNone/>
              <a:defRPr b="0" baseline="0"/>
            </a:lvl1pPr>
          </a:lstStyle>
          <a:p>
            <a:pPr defTabSz="457200" eaLnBrk="1" fontAlgn="auto" hangingPunct="1">
              <a:spcBef>
                <a:spcPct val="20000"/>
              </a:spcBef>
              <a:spcAft>
                <a:spcPts val="0"/>
              </a:spcAft>
              <a:defRPr/>
            </a:pPr>
            <a:endParaRPr lang="en-US" sz="1200" dirty="0">
              <a:solidFill>
                <a:schemeClr val="tx1">
                  <a:lumMod val="50000"/>
                  <a:lumOff val="50000"/>
                </a:schemeClr>
              </a:solidFill>
              <a:latin typeface="Century Gothic"/>
              <a:cs typeface="Century Gothic"/>
            </a:endParaRPr>
          </a:p>
          <a:p>
            <a:pPr defTabSz="457200" eaLnBrk="1" fontAlgn="auto" hangingPunct="1">
              <a:spcBef>
                <a:spcPct val="20000"/>
              </a:spcBef>
              <a:spcAft>
                <a:spcPts val="0"/>
              </a:spcAft>
              <a:defRPr/>
            </a:pPr>
            <a:endParaRPr lang="en-US" sz="1200" dirty="0">
              <a:solidFill>
                <a:schemeClr val="tx1">
                  <a:lumMod val="50000"/>
                  <a:lumOff val="50000"/>
                </a:schemeClr>
              </a:solidFill>
              <a:latin typeface="Century Gothic"/>
              <a:cs typeface="Century Gothic"/>
            </a:endParaRPr>
          </a:p>
          <a:p>
            <a:pPr defTabSz="457200" eaLnBrk="1" fontAlgn="auto" hangingPunct="1">
              <a:spcBef>
                <a:spcPct val="20000"/>
              </a:spcBef>
              <a:spcAft>
                <a:spcPts val="0"/>
              </a:spcAft>
              <a:defRPr/>
            </a:pPr>
            <a:endParaRPr lang="en-US" sz="1200" dirty="0">
              <a:solidFill>
                <a:schemeClr val="tx1">
                  <a:lumMod val="50000"/>
                  <a:lumOff val="50000"/>
                </a:schemeClr>
              </a:solidFill>
              <a:latin typeface="Century Gothic"/>
              <a:cs typeface="Century Gothic"/>
            </a:endParaRPr>
          </a:p>
        </p:txBody>
      </p:sp>
      <p:sp>
        <p:nvSpPr>
          <p:cNvPr id="26" name="Subtitle 2"/>
          <p:cNvSpPr txBox="1">
            <a:spLocks/>
          </p:cNvSpPr>
          <p:nvPr/>
        </p:nvSpPr>
        <p:spPr>
          <a:xfrm>
            <a:off x="425450" y="1900238"/>
            <a:ext cx="5280025" cy="4171950"/>
          </a:xfrm>
          <a:prstGeom prst="rect">
            <a:avLst/>
          </a:prstGeom>
        </p:spPr>
        <p:txBody>
          <a:bodyPr/>
          <a:lstStyle>
            <a:lvl1pPr>
              <a:buNone/>
              <a:defRPr b="0" baseline="0"/>
            </a:lvl1pPr>
          </a:lstStyle>
          <a:p>
            <a:pPr defTabSz="457200" eaLnBrk="1" fontAlgn="auto" hangingPunct="1">
              <a:spcBef>
                <a:spcPct val="20000"/>
              </a:spcBef>
              <a:spcAft>
                <a:spcPts val="0"/>
              </a:spcAft>
              <a:defRPr/>
            </a:pPr>
            <a:r>
              <a:rPr lang="en-US" sz="1100" b="1" dirty="0">
                <a:solidFill>
                  <a:schemeClr val="tx1">
                    <a:lumMod val="50000"/>
                    <a:lumOff val="50000"/>
                  </a:schemeClr>
                </a:solidFill>
                <a:latin typeface="Century Gothic"/>
                <a:cs typeface="Century Gothic"/>
              </a:rPr>
              <a:t>Circumstances:</a:t>
            </a:r>
          </a:p>
          <a:p>
            <a:pPr defTabSz="457200" eaLnBrk="1" fontAlgn="auto" hangingPunct="1">
              <a:spcBef>
                <a:spcPct val="20000"/>
              </a:spcBef>
              <a:spcAft>
                <a:spcPts val="0"/>
              </a:spcAft>
              <a:defRPr/>
            </a:pPr>
            <a:endParaRPr lang="en-US" sz="1100" b="1" dirty="0">
              <a:solidFill>
                <a:schemeClr val="tx1">
                  <a:lumMod val="50000"/>
                  <a:lumOff val="50000"/>
                </a:schemeClr>
              </a:solidFill>
              <a:latin typeface="Century Gothic"/>
              <a:cs typeface="Century Gothic"/>
            </a:endParaRPr>
          </a:p>
          <a:p>
            <a:pPr defTabSz="457200" eaLnBrk="1" fontAlgn="auto" hangingPunct="1">
              <a:spcBef>
                <a:spcPct val="20000"/>
              </a:spcBef>
              <a:spcAft>
                <a:spcPts val="0"/>
              </a:spcAft>
              <a:defRPr/>
            </a:pPr>
            <a:r>
              <a:rPr lang="en-US" sz="1100" dirty="0">
                <a:solidFill>
                  <a:schemeClr val="tx1">
                    <a:lumMod val="50000"/>
                    <a:lumOff val="50000"/>
                  </a:schemeClr>
                </a:solidFill>
                <a:latin typeface="Century Gothic"/>
                <a:cs typeface="Century Gothic"/>
              </a:rPr>
              <a:t>On the 15</a:t>
            </a:r>
            <a:r>
              <a:rPr lang="en-US" sz="1100" baseline="30000" dirty="0">
                <a:solidFill>
                  <a:schemeClr val="tx1">
                    <a:lumMod val="50000"/>
                    <a:lumOff val="50000"/>
                  </a:schemeClr>
                </a:solidFill>
                <a:latin typeface="Century Gothic"/>
                <a:cs typeface="Century Gothic"/>
              </a:rPr>
              <a:t>th</a:t>
            </a:r>
            <a:r>
              <a:rPr lang="en-US" sz="1100" dirty="0">
                <a:solidFill>
                  <a:schemeClr val="tx1">
                    <a:lumMod val="50000"/>
                    <a:lumOff val="50000"/>
                  </a:schemeClr>
                </a:solidFill>
                <a:latin typeface="Century Gothic"/>
                <a:cs typeface="Century Gothic"/>
              </a:rPr>
              <a:t> November 2013, the  Claimant, a 32 year old Polish male, was struck by a ‘low loader’ whilst crossing the road.  The Claimant reported that his injuries were so severe that he was now a Tetraplegic and had been suffering from Epilepsy that had come on since the incident.</a:t>
            </a:r>
          </a:p>
          <a:p>
            <a:pPr defTabSz="457200" eaLnBrk="1" fontAlgn="auto" hangingPunct="1">
              <a:spcBef>
                <a:spcPct val="20000"/>
              </a:spcBef>
              <a:spcAft>
                <a:spcPts val="0"/>
              </a:spcAft>
              <a:defRPr/>
            </a:pPr>
            <a:endParaRPr lang="en-US" sz="1100" dirty="0">
              <a:solidFill>
                <a:schemeClr val="tx1">
                  <a:lumMod val="50000"/>
                  <a:lumOff val="50000"/>
                </a:schemeClr>
              </a:solidFill>
              <a:latin typeface="Century Gothic"/>
              <a:cs typeface="Century Gothic"/>
            </a:endParaRPr>
          </a:p>
          <a:p>
            <a:pPr defTabSz="457200" eaLnBrk="1" fontAlgn="auto" hangingPunct="1">
              <a:spcBef>
                <a:spcPct val="20000"/>
              </a:spcBef>
              <a:spcAft>
                <a:spcPts val="0"/>
              </a:spcAft>
              <a:defRPr/>
            </a:pPr>
            <a:r>
              <a:rPr lang="en-US" sz="1100" dirty="0">
                <a:solidFill>
                  <a:schemeClr val="tx1">
                    <a:lumMod val="50000"/>
                    <a:lumOff val="50000"/>
                  </a:schemeClr>
                </a:solidFill>
                <a:latin typeface="Century Gothic"/>
                <a:cs typeface="Century Gothic"/>
              </a:rPr>
              <a:t>A claim running into many thousands of pounds had been submitted – we were asked to investigate in April 2015.</a:t>
            </a:r>
          </a:p>
          <a:p>
            <a:pPr defTabSz="457200" eaLnBrk="1" fontAlgn="auto" hangingPunct="1">
              <a:spcBef>
                <a:spcPct val="20000"/>
              </a:spcBef>
              <a:spcAft>
                <a:spcPts val="0"/>
              </a:spcAft>
              <a:defRPr/>
            </a:pPr>
            <a:endParaRPr lang="en-US" sz="1100" dirty="0">
              <a:solidFill>
                <a:schemeClr val="tx1">
                  <a:lumMod val="50000"/>
                  <a:lumOff val="50000"/>
                </a:schemeClr>
              </a:solidFill>
              <a:latin typeface="Century Gothic"/>
              <a:cs typeface="Century Gothic"/>
            </a:endParaRPr>
          </a:p>
          <a:p>
            <a:pPr defTabSz="457200" eaLnBrk="1" fontAlgn="auto" hangingPunct="1">
              <a:spcBef>
                <a:spcPct val="20000"/>
              </a:spcBef>
              <a:spcAft>
                <a:spcPts val="0"/>
              </a:spcAft>
              <a:defRPr/>
            </a:pPr>
            <a:endParaRPr lang="en-US" sz="1100" dirty="0">
              <a:solidFill>
                <a:schemeClr val="tx1">
                  <a:lumMod val="50000"/>
                  <a:lumOff val="50000"/>
                </a:schemeClr>
              </a:solidFill>
              <a:latin typeface="Century Gothic"/>
              <a:cs typeface="Century Gothic"/>
            </a:endParaRPr>
          </a:p>
          <a:p>
            <a:pPr marL="171450" indent="-171450" defTabSz="457200" eaLnBrk="1" fontAlgn="auto" hangingPunct="1">
              <a:spcBef>
                <a:spcPct val="20000"/>
              </a:spcBef>
              <a:spcAft>
                <a:spcPts val="0"/>
              </a:spcAft>
              <a:buFont typeface="Arial" panose="020B0604020202020204" pitchFamily="34" charset="0"/>
              <a:buChar char="•"/>
              <a:defRPr/>
            </a:pPr>
            <a:endParaRPr lang="en-US" sz="1100" dirty="0">
              <a:solidFill>
                <a:schemeClr val="tx1">
                  <a:lumMod val="50000"/>
                  <a:lumOff val="50000"/>
                </a:schemeClr>
              </a:solidFill>
              <a:latin typeface="Century Gothic"/>
              <a:cs typeface="Century Gothic"/>
            </a:endParaRPr>
          </a:p>
          <a:p>
            <a:pPr marL="171450" indent="-171450" defTabSz="457200" eaLnBrk="1" fontAlgn="auto" hangingPunct="1">
              <a:spcBef>
                <a:spcPct val="20000"/>
              </a:spcBef>
              <a:spcAft>
                <a:spcPts val="0"/>
              </a:spcAft>
              <a:buFont typeface="Arial" panose="020B0604020202020204" pitchFamily="34" charset="0"/>
              <a:buChar char="•"/>
              <a:defRPr/>
            </a:pPr>
            <a:endParaRPr lang="en-US" sz="1100" dirty="0">
              <a:solidFill>
                <a:schemeClr val="tx1">
                  <a:lumMod val="50000"/>
                  <a:lumOff val="50000"/>
                </a:schemeClr>
              </a:solidFill>
              <a:latin typeface="Century Gothic"/>
              <a:cs typeface="Century Gothic"/>
            </a:endParaRPr>
          </a:p>
          <a:p>
            <a:pPr defTabSz="457200" eaLnBrk="1" fontAlgn="auto" hangingPunct="1">
              <a:spcBef>
                <a:spcPct val="20000"/>
              </a:spcBef>
              <a:spcAft>
                <a:spcPts val="0"/>
              </a:spcAft>
              <a:defRPr/>
            </a:pPr>
            <a:endParaRPr lang="en-US" sz="1100" dirty="0">
              <a:solidFill>
                <a:schemeClr val="tx1">
                  <a:lumMod val="50000"/>
                  <a:lumOff val="50000"/>
                </a:schemeClr>
              </a:solidFill>
              <a:latin typeface="Century Gothic"/>
              <a:cs typeface="Century Gothic"/>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2135188"/>
            <a:ext cx="5567362" cy="3257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50" y="1117600"/>
            <a:ext cx="3675063" cy="4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 y="2747963"/>
            <a:ext cx="7185025" cy="304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a:grpSpLocks/>
          </p:cNvGrpSpPr>
          <p:nvPr/>
        </p:nvGrpSpPr>
        <p:grpSpPr bwMode="auto">
          <a:xfrm>
            <a:off x="4371975" y="3763963"/>
            <a:ext cx="4237038" cy="2876550"/>
            <a:chOff x="4371852" y="2822539"/>
            <a:chExt cx="4237759" cy="2157629"/>
          </a:xfrm>
        </p:grpSpPr>
        <p:pic>
          <p:nvPicPr>
            <p:cNvPr id="338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852" y="3583327"/>
              <a:ext cx="4237759" cy="1396841"/>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flipH="1" flipV="1">
              <a:off x="4571911" y="2822539"/>
              <a:ext cx="1919615" cy="76088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75" y="638175"/>
            <a:ext cx="8553450"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8563" y="941388"/>
            <a:ext cx="6746875" cy="497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275" y="1012825"/>
            <a:ext cx="8299450" cy="340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9238" y="854075"/>
            <a:ext cx="7202487" cy="515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763" y="2874963"/>
            <a:ext cx="8335962"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1401763" y="4418013"/>
            <a:ext cx="503237" cy="66516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2" name="Oval 31"/>
          <p:cNvSpPr/>
          <p:nvPr/>
        </p:nvSpPr>
        <p:spPr>
          <a:xfrm>
            <a:off x="449263" y="1012825"/>
            <a:ext cx="976312" cy="11223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4107"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650" y="1428750"/>
            <a:ext cx="86487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5450" y="1268413"/>
            <a:ext cx="4446588" cy="433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a:spLocks noChangeArrowheads="1"/>
          </p:cNvSpPr>
          <p:nvPr/>
        </p:nvSpPr>
        <p:spPr bwMode="auto">
          <a:xfrm>
            <a:off x="5194300" y="985838"/>
            <a:ext cx="3460750"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r>
              <a:rPr lang="en-GB" altLang="en-US" sz="1200" b="1">
                <a:latin typeface="Century Gothic" pitchFamily="34" charset="0"/>
              </a:rPr>
              <a:t>Summary</a:t>
            </a:r>
          </a:p>
          <a:p>
            <a:endParaRPr lang="en-GB" altLang="en-US" sz="1200">
              <a:latin typeface="Century Gothic" pitchFamily="34" charset="0"/>
            </a:endParaRPr>
          </a:p>
          <a:p>
            <a:r>
              <a:rPr lang="en-GB" altLang="en-US" sz="1200">
                <a:latin typeface="Century Gothic" pitchFamily="34" charset="0"/>
              </a:rPr>
              <a:t>On the 4th October 2013, the Claimant visited a neurologist who sent him for a screening as they suspected inflammation and brittle bones in the skull.</a:t>
            </a:r>
          </a:p>
          <a:p>
            <a:r>
              <a:rPr lang="en-GB" altLang="en-US" sz="1200">
                <a:latin typeface="Century Gothic" pitchFamily="34" charset="0"/>
              </a:rPr>
              <a:t>The Claimant states that he was suffering from a number of headaches that were being treated with Morphine.</a:t>
            </a:r>
          </a:p>
          <a:p>
            <a:r>
              <a:rPr lang="en-GB" altLang="en-US" sz="1200">
                <a:latin typeface="Century Gothic" pitchFamily="34" charset="0"/>
              </a:rPr>
              <a:t>His epilepsy has been an ongoing problem, throughout the period and it is driving him to despair.</a:t>
            </a:r>
          </a:p>
          <a:p>
            <a:endParaRPr lang="en-GB" altLang="en-US" sz="1200">
              <a:latin typeface="Century Gothic" pitchFamily="34" charset="0"/>
            </a:endParaRPr>
          </a:p>
          <a:p>
            <a:r>
              <a:rPr lang="en-GB" altLang="en-US" sz="1200">
                <a:latin typeface="Century Gothic" pitchFamily="34" charset="0"/>
              </a:rPr>
              <a:t>However - he has still managed to fit in some Kayaking, enjoying a paddle from Reading to Oxford, upstream.  He had also enjoyed a kayaking holiday, travelling approximately 25 kilometres a day before camping on the banks of the river.</a:t>
            </a:r>
          </a:p>
          <a:p>
            <a:endParaRPr lang="en-GB" altLang="en-US" sz="12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nodeType="clickEffect">
                                  <p:stCondLst>
                                    <p:cond delay="0"/>
                                  </p:stCondLst>
                                  <p:childTnLst>
                                    <p:animEffect transition="out" filter="fade">
                                      <p:cBhvr>
                                        <p:cTn id="13" dur="500"/>
                                        <p:tgtEl>
                                          <p:spTgt spid="4098"/>
                                        </p:tgtEl>
                                      </p:cBhvr>
                                    </p:animEffect>
                                    <p:set>
                                      <p:cBhvr>
                                        <p:cTn id="14" dur="1" fill="hold">
                                          <p:stCondLst>
                                            <p:cond delay="499"/>
                                          </p:stCondLst>
                                        </p:cTn>
                                        <p:tgtEl>
                                          <p:spTgt spid="409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p:cTn id="19" dur="500" fill="hold"/>
                                        <p:tgtEl>
                                          <p:spTgt spid="4099"/>
                                        </p:tgtEl>
                                        <p:attrNameLst>
                                          <p:attrName>ppt_w</p:attrName>
                                        </p:attrNameLst>
                                      </p:cBhvr>
                                      <p:tavLst>
                                        <p:tav tm="0">
                                          <p:val>
                                            <p:fltVal val="0"/>
                                          </p:val>
                                        </p:tav>
                                        <p:tav tm="100000">
                                          <p:val>
                                            <p:strVal val="#ppt_w"/>
                                          </p:val>
                                        </p:tav>
                                      </p:tavLst>
                                    </p:anim>
                                    <p:anim calcmode="lin" valueType="num">
                                      <p:cBhvr>
                                        <p:cTn id="20" dur="500" fill="hold"/>
                                        <p:tgtEl>
                                          <p:spTgt spid="4099"/>
                                        </p:tgtEl>
                                        <p:attrNameLst>
                                          <p:attrName>ppt_h</p:attrName>
                                        </p:attrNameLst>
                                      </p:cBhvr>
                                      <p:tavLst>
                                        <p:tav tm="0">
                                          <p:val>
                                            <p:fltVal val="0"/>
                                          </p:val>
                                        </p:tav>
                                        <p:tav tm="100000">
                                          <p:val>
                                            <p:strVal val="#ppt_h"/>
                                          </p:val>
                                        </p:tav>
                                      </p:tavLst>
                                    </p:anim>
                                    <p:animEffect transition="in" filter="fade">
                                      <p:cBhvr>
                                        <p:cTn id="21" dur="500"/>
                                        <p:tgtEl>
                                          <p:spTgt spid="409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4099"/>
                                        </p:tgtEl>
                                      </p:cBhvr>
                                    </p:animEffect>
                                    <p:set>
                                      <p:cBhvr>
                                        <p:cTn id="26" dur="1" fill="hold">
                                          <p:stCondLst>
                                            <p:cond delay="499"/>
                                          </p:stCondLst>
                                        </p:cTn>
                                        <p:tgtEl>
                                          <p:spTgt spid="409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nodeType="clickEffect">
                                  <p:stCondLst>
                                    <p:cond delay="0"/>
                                  </p:stCondLst>
                                  <p:childTnLst>
                                    <p:set>
                                      <p:cBhvr>
                                        <p:cTn id="30" dur="1" fill="hold">
                                          <p:stCondLst>
                                            <p:cond delay="0"/>
                                          </p:stCondLst>
                                        </p:cTn>
                                        <p:tgtEl>
                                          <p:spTgt spid="4100"/>
                                        </p:tgtEl>
                                        <p:attrNameLst>
                                          <p:attrName>style.visibility</p:attrName>
                                        </p:attrNameLst>
                                      </p:cBhvr>
                                      <p:to>
                                        <p:strVal val="visible"/>
                                      </p:to>
                                    </p:set>
                                    <p:anim calcmode="lin" valueType="num">
                                      <p:cBhvr>
                                        <p:cTn id="31" dur="500" fill="hold"/>
                                        <p:tgtEl>
                                          <p:spTgt spid="4100"/>
                                        </p:tgtEl>
                                        <p:attrNameLst>
                                          <p:attrName>ppt_w</p:attrName>
                                        </p:attrNameLst>
                                      </p:cBhvr>
                                      <p:tavLst>
                                        <p:tav tm="0">
                                          <p:val>
                                            <p:fltVal val="0"/>
                                          </p:val>
                                        </p:tav>
                                        <p:tav tm="100000">
                                          <p:val>
                                            <p:strVal val="#ppt_w"/>
                                          </p:val>
                                        </p:tav>
                                      </p:tavLst>
                                    </p:anim>
                                    <p:anim calcmode="lin" valueType="num">
                                      <p:cBhvr>
                                        <p:cTn id="32" dur="500" fill="hold"/>
                                        <p:tgtEl>
                                          <p:spTgt spid="4100"/>
                                        </p:tgtEl>
                                        <p:attrNameLst>
                                          <p:attrName>ppt_h</p:attrName>
                                        </p:attrNameLst>
                                      </p:cBhvr>
                                      <p:tavLst>
                                        <p:tav tm="0">
                                          <p:val>
                                            <p:fltVal val="0"/>
                                          </p:val>
                                        </p:tav>
                                        <p:tav tm="100000">
                                          <p:val>
                                            <p:strVal val="#ppt_h"/>
                                          </p:val>
                                        </p:tav>
                                      </p:tavLst>
                                    </p:anim>
                                    <p:animEffect transition="in" filter="fade">
                                      <p:cBhvr>
                                        <p:cTn id="33" dur="500"/>
                                        <p:tgtEl>
                                          <p:spTgt spid="410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4100"/>
                                        </p:tgtEl>
                                      </p:cBhvr>
                                    </p:animEffect>
                                    <p:set>
                                      <p:cBhvr>
                                        <p:cTn id="43" dur="1" fill="hold">
                                          <p:stCondLst>
                                            <p:cond delay="499"/>
                                          </p:stCondLst>
                                        </p:cTn>
                                        <p:tgtEl>
                                          <p:spTgt spid="410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16" fill="hold" nodeType="clickEffect">
                                  <p:stCondLst>
                                    <p:cond delay="0"/>
                                  </p:stCondLst>
                                  <p:childTnLst>
                                    <p:set>
                                      <p:cBhvr>
                                        <p:cTn id="50" dur="1" fill="hold">
                                          <p:stCondLst>
                                            <p:cond delay="0"/>
                                          </p:stCondLst>
                                        </p:cTn>
                                        <p:tgtEl>
                                          <p:spTgt spid="4102"/>
                                        </p:tgtEl>
                                        <p:attrNameLst>
                                          <p:attrName>style.visibility</p:attrName>
                                        </p:attrNameLst>
                                      </p:cBhvr>
                                      <p:to>
                                        <p:strVal val="visible"/>
                                      </p:to>
                                    </p:set>
                                    <p:anim calcmode="lin" valueType="num">
                                      <p:cBhvr>
                                        <p:cTn id="51" dur="500" fill="hold"/>
                                        <p:tgtEl>
                                          <p:spTgt spid="4102"/>
                                        </p:tgtEl>
                                        <p:attrNameLst>
                                          <p:attrName>ppt_w</p:attrName>
                                        </p:attrNameLst>
                                      </p:cBhvr>
                                      <p:tavLst>
                                        <p:tav tm="0">
                                          <p:val>
                                            <p:fltVal val="0"/>
                                          </p:val>
                                        </p:tav>
                                        <p:tav tm="100000">
                                          <p:val>
                                            <p:strVal val="#ppt_w"/>
                                          </p:val>
                                        </p:tav>
                                      </p:tavLst>
                                    </p:anim>
                                    <p:anim calcmode="lin" valueType="num">
                                      <p:cBhvr>
                                        <p:cTn id="52" dur="500" fill="hold"/>
                                        <p:tgtEl>
                                          <p:spTgt spid="4102"/>
                                        </p:tgtEl>
                                        <p:attrNameLst>
                                          <p:attrName>ppt_h</p:attrName>
                                        </p:attrNameLst>
                                      </p:cBhvr>
                                      <p:tavLst>
                                        <p:tav tm="0">
                                          <p:val>
                                            <p:fltVal val="0"/>
                                          </p:val>
                                        </p:tav>
                                        <p:tav tm="100000">
                                          <p:val>
                                            <p:strVal val="#ppt_h"/>
                                          </p:val>
                                        </p:tav>
                                      </p:tavLst>
                                    </p:anim>
                                    <p:animEffect transition="in" filter="fade">
                                      <p:cBhvr>
                                        <p:cTn id="53" dur="500"/>
                                        <p:tgtEl>
                                          <p:spTgt spid="410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xit" presetSubtype="0" fill="hold" nodeType="clickEffect">
                                  <p:stCondLst>
                                    <p:cond delay="0"/>
                                  </p:stCondLst>
                                  <p:childTnLst>
                                    <p:animEffect transition="out" filter="fade">
                                      <p:cBhvr>
                                        <p:cTn id="57" dur="500"/>
                                        <p:tgtEl>
                                          <p:spTgt spid="4102"/>
                                        </p:tgtEl>
                                      </p:cBhvr>
                                    </p:animEffect>
                                    <p:set>
                                      <p:cBhvr>
                                        <p:cTn id="58" dur="1" fill="hold">
                                          <p:stCondLst>
                                            <p:cond delay="499"/>
                                          </p:stCondLst>
                                        </p:cTn>
                                        <p:tgtEl>
                                          <p:spTgt spid="4102"/>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nodeType="clickEffect">
                                  <p:stCondLst>
                                    <p:cond delay="0"/>
                                  </p:stCondLst>
                                  <p:childTnLst>
                                    <p:set>
                                      <p:cBhvr>
                                        <p:cTn id="62" dur="1" fill="hold">
                                          <p:stCondLst>
                                            <p:cond delay="0"/>
                                          </p:stCondLst>
                                        </p:cTn>
                                        <p:tgtEl>
                                          <p:spTgt spid="4103"/>
                                        </p:tgtEl>
                                        <p:attrNameLst>
                                          <p:attrName>style.visibility</p:attrName>
                                        </p:attrNameLst>
                                      </p:cBhvr>
                                      <p:to>
                                        <p:strVal val="visible"/>
                                      </p:to>
                                    </p:set>
                                    <p:anim calcmode="lin" valueType="num">
                                      <p:cBhvr>
                                        <p:cTn id="63" dur="500" fill="hold"/>
                                        <p:tgtEl>
                                          <p:spTgt spid="4103"/>
                                        </p:tgtEl>
                                        <p:attrNameLst>
                                          <p:attrName>ppt_w</p:attrName>
                                        </p:attrNameLst>
                                      </p:cBhvr>
                                      <p:tavLst>
                                        <p:tav tm="0">
                                          <p:val>
                                            <p:fltVal val="0"/>
                                          </p:val>
                                        </p:tav>
                                        <p:tav tm="100000">
                                          <p:val>
                                            <p:strVal val="#ppt_w"/>
                                          </p:val>
                                        </p:tav>
                                      </p:tavLst>
                                    </p:anim>
                                    <p:anim calcmode="lin" valueType="num">
                                      <p:cBhvr>
                                        <p:cTn id="64" dur="500" fill="hold"/>
                                        <p:tgtEl>
                                          <p:spTgt spid="4103"/>
                                        </p:tgtEl>
                                        <p:attrNameLst>
                                          <p:attrName>ppt_h</p:attrName>
                                        </p:attrNameLst>
                                      </p:cBhvr>
                                      <p:tavLst>
                                        <p:tav tm="0">
                                          <p:val>
                                            <p:fltVal val="0"/>
                                          </p:val>
                                        </p:tav>
                                        <p:tav tm="100000">
                                          <p:val>
                                            <p:strVal val="#ppt_h"/>
                                          </p:val>
                                        </p:tav>
                                      </p:tavLst>
                                    </p:anim>
                                    <p:animEffect transition="in" filter="fade">
                                      <p:cBhvr>
                                        <p:cTn id="65" dur="500"/>
                                        <p:tgtEl>
                                          <p:spTgt spid="410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16" fill="hold" nodeType="clickEffect">
                                  <p:stCondLst>
                                    <p:cond delay="0"/>
                                  </p:stCondLst>
                                  <p:childTnLst>
                                    <p:set>
                                      <p:cBhvr>
                                        <p:cTn id="73" dur="1" fill="hold">
                                          <p:stCondLst>
                                            <p:cond delay="0"/>
                                          </p:stCondLst>
                                        </p:cTn>
                                        <p:tgtEl>
                                          <p:spTgt spid="4104"/>
                                        </p:tgtEl>
                                        <p:attrNameLst>
                                          <p:attrName>style.visibility</p:attrName>
                                        </p:attrNameLst>
                                      </p:cBhvr>
                                      <p:to>
                                        <p:strVal val="visible"/>
                                      </p:to>
                                    </p:set>
                                    <p:anim calcmode="lin" valueType="num">
                                      <p:cBhvr>
                                        <p:cTn id="74" dur="500" fill="hold"/>
                                        <p:tgtEl>
                                          <p:spTgt spid="4104"/>
                                        </p:tgtEl>
                                        <p:attrNameLst>
                                          <p:attrName>ppt_w</p:attrName>
                                        </p:attrNameLst>
                                      </p:cBhvr>
                                      <p:tavLst>
                                        <p:tav tm="0">
                                          <p:val>
                                            <p:fltVal val="0"/>
                                          </p:val>
                                        </p:tav>
                                        <p:tav tm="100000">
                                          <p:val>
                                            <p:strVal val="#ppt_w"/>
                                          </p:val>
                                        </p:tav>
                                      </p:tavLst>
                                    </p:anim>
                                    <p:anim calcmode="lin" valueType="num">
                                      <p:cBhvr>
                                        <p:cTn id="75" dur="500" fill="hold"/>
                                        <p:tgtEl>
                                          <p:spTgt spid="4104"/>
                                        </p:tgtEl>
                                        <p:attrNameLst>
                                          <p:attrName>ppt_h</p:attrName>
                                        </p:attrNameLst>
                                      </p:cBhvr>
                                      <p:tavLst>
                                        <p:tav tm="0">
                                          <p:val>
                                            <p:fltVal val="0"/>
                                          </p:val>
                                        </p:tav>
                                        <p:tav tm="100000">
                                          <p:val>
                                            <p:strVal val="#ppt_h"/>
                                          </p:val>
                                        </p:tav>
                                      </p:tavLst>
                                    </p:anim>
                                    <p:animEffect transition="in" filter="fade">
                                      <p:cBhvr>
                                        <p:cTn id="76" dur="500"/>
                                        <p:tgtEl>
                                          <p:spTgt spid="410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xit" presetSubtype="0" fill="hold" nodeType="clickEffect">
                                  <p:stCondLst>
                                    <p:cond delay="0"/>
                                  </p:stCondLst>
                                  <p:childTnLst>
                                    <p:animEffect transition="out" filter="fade">
                                      <p:cBhvr>
                                        <p:cTn id="84" dur="500"/>
                                        <p:tgtEl>
                                          <p:spTgt spid="4103"/>
                                        </p:tgtEl>
                                      </p:cBhvr>
                                    </p:animEffect>
                                    <p:set>
                                      <p:cBhvr>
                                        <p:cTn id="85" dur="1" fill="hold">
                                          <p:stCondLst>
                                            <p:cond delay="499"/>
                                          </p:stCondLst>
                                        </p:cTn>
                                        <p:tgtEl>
                                          <p:spTgt spid="4103"/>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4"/>
                                        </p:tgtEl>
                                      </p:cBhvr>
                                    </p:animEffect>
                                    <p:set>
                                      <p:cBhvr>
                                        <p:cTn id="88" dur="1" fill="hold">
                                          <p:stCondLst>
                                            <p:cond delay="499"/>
                                          </p:stCondLst>
                                        </p:cTn>
                                        <p:tgtEl>
                                          <p:spTgt spid="14"/>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32"/>
                                        </p:tgtEl>
                                      </p:cBhvr>
                                    </p:animEffect>
                                    <p:set>
                                      <p:cBhvr>
                                        <p:cTn id="91" dur="1" fill="hold">
                                          <p:stCondLst>
                                            <p:cond delay="499"/>
                                          </p:stCondLst>
                                        </p:cTn>
                                        <p:tgtEl>
                                          <p:spTgt spid="32"/>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16" fill="hold" nodeType="clickEffect">
                                  <p:stCondLst>
                                    <p:cond delay="0"/>
                                  </p:stCondLst>
                                  <p:childTnLst>
                                    <p:set>
                                      <p:cBhvr>
                                        <p:cTn id="95" dur="1" fill="hold">
                                          <p:stCondLst>
                                            <p:cond delay="0"/>
                                          </p:stCondLst>
                                        </p:cTn>
                                        <p:tgtEl>
                                          <p:spTgt spid="4105"/>
                                        </p:tgtEl>
                                        <p:attrNameLst>
                                          <p:attrName>style.visibility</p:attrName>
                                        </p:attrNameLst>
                                      </p:cBhvr>
                                      <p:to>
                                        <p:strVal val="visible"/>
                                      </p:to>
                                    </p:set>
                                    <p:anim calcmode="lin" valueType="num">
                                      <p:cBhvr>
                                        <p:cTn id="96" dur="500" fill="hold"/>
                                        <p:tgtEl>
                                          <p:spTgt spid="4105"/>
                                        </p:tgtEl>
                                        <p:attrNameLst>
                                          <p:attrName>ppt_w</p:attrName>
                                        </p:attrNameLst>
                                      </p:cBhvr>
                                      <p:tavLst>
                                        <p:tav tm="0">
                                          <p:val>
                                            <p:fltVal val="0"/>
                                          </p:val>
                                        </p:tav>
                                        <p:tav tm="100000">
                                          <p:val>
                                            <p:strVal val="#ppt_w"/>
                                          </p:val>
                                        </p:tav>
                                      </p:tavLst>
                                    </p:anim>
                                    <p:anim calcmode="lin" valueType="num">
                                      <p:cBhvr>
                                        <p:cTn id="97" dur="500" fill="hold"/>
                                        <p:tgtEl>
                                          <p:spTgt spid="4105"/>
                                        </p:tgtEl>
                                        <p:attrNameLst>
                                          <p:attrName>ppt_h</p:attrName>
                                        </p:attrNameLst>
                                      </p:cBhvr>
                                      <p:tavLst>
                                        <p:tav tm="0">
                                          <p:val>
                                            <p:fltVal val="0"/>
                                          </p:val>
                                        </p:tav>
                                        <p:tav tm="100000">
                                          <p:val>
                                            <p:strVal val="#ppt_h"/>
                                          </p:val>
                                        </p:tav>
                                      </p:tavLst>
                                    </p:anim>
                                    <p:animEffect transition="in" filter="fade">
                                      <p:cBhvr>
                                        <p:cTn id="98" dur="500"/>
                                        <p:tgtEl>
                                          <p:spTgt spid="410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16" fill="hold" nodeType="clickEffect">
                                  <p:stCondLst>
                                    <p:cond delay="0"/>
                                  </p:stCondLst>
                                  <p:childTnLst>
                                    <p:set>
                                      <p:cBhvr>
                                        <p:cTn id="102" dur="1" fill="hold">
                                          <p:stCondLst>
                                            <p:cond delay="0"/>
                                          </p:stCondLst>
                                        </p:cTn>
                                        <p:tgtEl>
                                          <p:spTgt spid="4106"/>
                                        </p:tgtEl>
                                        <p:attrNameLst>
                                          <p:attrName>style.visibility</p:attrName>
                                        </p:attrNameLst>
                                      </p:cBhvr>
                                      <p:to>
                                        <p:strVal val="visible"/>
                                      </p:to>
                                    </p:set>
                                    <p:anim calcmode="lin" valueType="num">
                                      <p:cBhvr>
                                        <p:cTn id="103" dur="500" fill="hold"/>
                                        <p:tgtEl>
                                          <p:spTgt spid="4106"/>
                                        </p:tgtEl>
                                        <p:attrNameLst>
                                          <p:attrName>ppt_w</p:attrName>
                                        </p:attrNameLst>
                                      </p:cBhvr>
                                      <p:tavLst>
                                        <p:tav tm="0">
                                          <p:val>
                                            <p:fltVal val="0"/>
                                          </p:val>
                                        </p:tav>
                                        <p:tav tm="100000">
                                          <p:val>
                                            <p:strVal val="#ppt_w"/>
                                          </p:val>
                                        </p:tav>
                                      </p:tavLst>
                                    </p:anim>
                                    <p:anim calcmode="lin" valueType="num">
                                      <p:cBhvr>
                                        <p:cTn id="104" dur="500" fill="hold"/>
                                        <p:tgtEl>
                                          <p:spTgt spid="4106"/>
                                        </p:tgtEl>
                                        <p:attrNameLst>
                                          <p:attrName>ppt_h</p:attrName>
                                        </p:attrNameLst>
                                      </p:cBhvr>
                                      <p:tavLst>
                                        <p:tav tm="0">
                                          <p:val>
                                            <p:fltVal val="0"/>
                                          </p:val>
                                        </p:tav>
                                        <p:tav tm="100000">
                                          <p:val>
                                            <p:strVal val="#ppt_h"/>
                                          </p:val>
                                        </p:tav>
                                      </p:tavLst>
                                    </p:anim>
                                    <p:animEffect transition="in" filter="fade">
                                      <p:cBhvr>
                                        <p:cTn id="105" dur="500"/>
                                        <p:tgtEl>
                                          <p:spTgt spid="410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xit" presetSubtype="0" fill="hold" nodeType="clickEffect">
                                  <p:stCondLst>
                                    <p:cond delay="0"/>
                                  </p:stCondLst>
                                  <p:childTnLst>
                                    <p:animEffect transition="out" filter="fade">
                                      <p:cBhvr>
                                        <p:cTn id="109" dur="500"/>
                                        <p:tgtEl>
                                          <p:spTgt spid="4104"/>
                                        </p:tgtEl>
                                      </p:cBhvr>
                                    </p:animEffect>
                                    <p:set>
                                      <p:cBhvr>
                                        <p:cTn id="110" dur="1" fill="hold">
                                          <p:stCondLst>
                                            <p:cond delay="499"/>
                                          </p:stCondLst>
                                        </p:cTn>
                                        <p:tgtEl>
                                          <p:spTgt spid="4104"/>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4105"/>
                                        </p:tgtEl>
                                      </p:cBhvr>
                                    </p:animEffect>
                                    <p:set>
                                      <p:cBhvr>
                                        <p:cTn id="113" dur="1" fill="hold">
                                          <p:stCondLst>
                                            <p:cond delay="499"/>
                                          </p:stCondLst>
                                        </p:cTn>
                                        <p:tgtEl>
                                          <p:spTgt spid="4105"/>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4106"/>
                                        </p:tgtEl>
                                      </p:cBhvr>
                                    </p:animEffect>
                                    <p:set>
                                      <p:cBhvr>
                                        <p:cTn id="116" dur="1" fill="hold">
                                          <p:stCondLst>
                                            <p:cond delay="499"/>
                                          </p:stCondLst>
                                        </p:cTn>
                                        <p:tgtEl>
                                          <p:spTgt spid="4106"/>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53" presetClass="entr" presetSubtype="16" fill="hold" nodeType="clickEffect">
                                  <p:stCondLst>
                                    <p:cond delay="0"/>
                                  </p:stCondLst>
                                  <p:childTnLst>
                                    <p:set>
                                      <p:cBhvr>
                                        <p:cTn id="120" dur="1" fill="hold">
                                          <p:stCondLst>
                                            <p:cond delay="0"/>
                                          </p:stCondLst>
                                        </p:cTn>
                                        <p:tgtEl>
                                          <p:spTgt spid="4107"/>
                                        </p:tgtEl>
                                        <p:attrNameLst>
                                          <p:attrName>style.visibility</p:attrName>
                                        </p:attrNameLst>
                                      </p:cBhvr>
                                      <p:to>
                                        <p:strVal val="visible"/>
                                      </p:to>
                                    </p:set>
                                    <p:anim calcmode="lin" valueType="num">
                                      <p:cBhvr>
                                        <p:cTn id="121" dur="500" fill="hold"/>
                                        <p:tgtEl>
                                          <p:spTgt spid="4107"/>
                                        </p:tgtEl>
                                        <p:attrNameLst>
                                          <p:attrName>ppt_w</p:attrName>
                                        </p:attrNameLst>
                                      </p:cBhvr>
                                      <p:tavLst>
                                        <p:tav tm="0">
                                          <p:val>
                                            <p:fltVal val="0"/>
                                          </p:val>
                                        </p:tav>
                                        <p:tav tm="100000">
                                          <p:val>
                                            <p:strVal val="#ppt_w"/>
                                          </p:val>
                                        </p:tav>
                                      </p:tavLst>
                                    </p:anim>
                                    <p:anim calcmode="lin" valueType="num">
                                      <p:cBhvr>
                                        <p:cTn id="122" dur="500" fill="hold"/>
                                        <p:tgtEl>
                                          <p:spTgt spid="4107"/>
                                        </p:tgtEl>
                                        <p:attrNameLst>
                                          <p:attrName>ppt_h</p:attrName>
                                        </p:attrNameLst>
                                      </p:cBhvr>
                                      <p:tavLst>
                                        <p:tav tm="0">
                                          <p:val>
                                            <p:fltVal val="0"/>
                                          </p:val>
                                        </p:tav>
                                        <p:tav tm="100000">
                                          <p:val>
                                            <p:strVal val="#ppt_h"/>
                                          </p:val>
                                        </p:tav>
                                      </p:tavLst>
                                    </p:anim>
                                    <p:animEffect transition="in" filter="fade">
                                      <p:cBhvr>
                                        <p:cTn id="123" dur="500"/>
                                        <p:tgtEl>
                                          <p:spTgt spid="4107"/>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53" presetClass="entr" presetSubtype="16" fill="hold" nodeType="clickEffect">
                                  <p:stCondLst>
                                    <p:cond delay="0"/>
                                  </p:stCondLst>
                                  <p:childTnLst>
                                    <p:set>
                                      <p:cBhvr>
                                        <p:cTn id="127" dur="1" fill="hold">
                                          <p:stCondLst>
                                            <p:cond delay="0"/>
                                          </p:stCondLst>
                                        </p:cTn>
                                        <p:tgtEl>
                                          <p:spTgt spid="4108"/>
                                        </p:tgtEl>
                                        <p:attrNameLst>
                                          <p:attrName>style.visibility</p:attrName>
                                        </p:attrNameLst>
                                      </p:cBhvr>
                                      <p:to>
                                        <p:strVal val="visible"/>
                                      </p:to>
                                    </p:set>
                                    <p:anim calcmode="lin" valueType="num">
                                      <p:cBhvr>
                                        <p:cTn id="128" dur="500" fill="hold"/>
                                        <p:tgtEl>
                                          <p:spTgt spid="4108"/>
                                        </p:tgtEl>
                                        <p:attrNameLst>
                                          <p:attrName>ppt_w</p:attrName>
                                        </p:attrNameLst>
                                      </p:cBhvr>
                                      <p:tavLst>
                                        <p:tav tm="0">
                                          <p:val>
                                            <p:fltVal val="0"/>
                                          </p:val>
                                        </p:tav>
                                        <p:tav tm="100000">
                                          <p:val>
                                            <p:strVal val="#ppt_w"/>
                                          </p:val>
                                        </p:tav>
                                      </p:tavLst>
                                    </p:anim>
                                    <p:anim calcmode="lin" valueType="num">
                                      <p:cBhvr>
                                        <p:cTn id="129" dur="500" fill="hold"/>
                                        <p:tgtEl>
                                          <p:spTgt spid="4108"/>
                                        </p:tgtEl>
                                        <p:attrNameLst>
                                          <p:attrName>ppt_h</p:attrName>
                                        </p:attrNameLst>
                                      </p:cBhvr>
                                      <p:tavLst>
                                        <p:tav tm="0">
                                          <p:val>
                                            <p:fltVal val="0"/>
                                          </p:val>
                                        </p:tav>
                                        <p:tav tm="100000">
                                          <p:val>
                                            <p:strVal val="#ppt_h"/>
                                          </p:val>
                                        </p:tav>
                                      </p:tavLst>
                                    </p:anim>
                                    <p:animEffect transition="in" filter="fade">
                                      <p:cBhvr>
                                        <p:cTn id="130" dur="500"/>
                                        <p:tgtEl>
                                          <p:spTgt spid="4108"/>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53" presetClass="entr" presetSubtype="16" fill="hold" grpId="0" nodeType="clickEffect">
                                  <p:stCondLst>
                                    <p:cond delay="0"/>
                                  </p:stCondLst>
                                  <p:childTnLst>
                                    <p:set>
                                      <p:cBhvr>
                                        <p:cTn id="134" dur="1" fill="hold">
                                          <p:stCondLst>
                                            <p:cond delay="0"/>
                                          </p:stCondLst>
                                        </p:cTn>
                                        <p:tgtEl>
                                          <p:spTgt spid="15"/>
                                        </p:tgtEl>
                                        <p:attrNameLst>
                                          <p:attrName>style.visibility</p:attrName>
                                        </p:attrNameLst>
                                      </p:cBhvr>
                                      <p:to>
                                        <p:strVal val="visible"/>
                                      </p:to>
                                    </p:set>
                                    <p:anim calcmode="lin" valueType="num">
                                      <p:cBhvr>
                                        <p:cTn id="135" dur="500" fill="hold"/>
                                        <p:tgtEl>
                                          <p:spTgt spid="15"/>
                                        </p:tgtEl>
                                        <p:attrNameLst>
                                          <p:attrName>ppt_w</p:attrName>
                                        </p:attrNameLst>
                                      </p:cBhvr>
                                      <p:tavLst>
                                        <p:tav tm="0">
                                          <p:val>
                                            <p:fltVal val="0"/>
                                          </p:val>
                                        </p:tav>
                                        <p:tav tm="100000">
                                          <p:val>
                                            <p:strVal val="#ppt_w"/>
                                          </p:val>
                                        </p:tav>
                                      </p:tavLst>
                                    </p:anim>
                                    <p:anim calcmode="lin" valueType="num">
                                      <p:cBhvr>
                                        <p:cTn id="136" dur="500" fill="hold"/>
                                        <p:tgtEl>
                                          <p:spTgt spid="15"/>
                                        </p:tgtEl>
                                        <p:attrNameLst>
                                          <p:attrName>ppt_h</p:attrName>
                                        </p:attrNameLst>
                                      </p:cBhvr>
                                      <p:tavLst>
                                        <p:tav tm="0">
                                          <p:val>
                                            <p:fltVal val="0"/>
                                          </p:val>
                                        </p:tav>
                                        <p:tav tm="100000">
                                          <p:val>
                                            <p:strVal val="#ppt_h"/>
                                          </p:val>
                                        </p:tav>
                                      </p:tavLst>
                                    </p:anim>
                                    <p:animEffect transition="in" filter="fade">
                                      <p:cBhvr>
                                        <p:cTn id="1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32" grpId="0" animBg="1"/>
      <p:bldP spid="32" grpId="1"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p:cNvSpPr txBox="1">
            <a:spLocks/>
          </p:cNvSpPr>
          <p:nvPr/>
        </p:nvSpPr>
        <p:spPr>
          <a:xfrm>
            <a:off x="425450" y="1441450"/>
            <a:ext cx="6400800" cy="3697288"/>
          </a:xfrm>
          <a:prstGeom prst="rect">
            <a:avLst/>
          </a:prstGeom>
        </p:spPr>
        <p:txBody>
          <a:bodyPr>
            <a:normAutofit/>
          </a:bodyPr>
          <a:lstStyle>
            <a:lvl1pPr>
              <a:buNone/>
              <a:defRPr b="0" baseline="0"/>
            </a:lvl1pPr>
          </a:lstStyle>
          <a:p>
            <a:pPr defTabSz="457200" eaLnBrk="1" fontAlgn="auto" hangingPunct="1">
              <a:spcBef>
                <a:spcPct val="20000"/>
              </a:spcBef>
              <a:spcAft>
                <a:spcPts val="0"/>
              </a:spcAft>
              <a:defRPr/>
            </a:pPr>
            <a:endParaRPr lang="en-US" sz="1200" dirty="0">
              <a:solidFill>
                <a:schemeClr val="tx1">
                  <a:lumMod val="50000"/>
                  <a:lumOff val="50000"/>
                </a:schemeClr>
              </a:solidFill>
              <a:latin typeface="Calibri" panose="020F0502020204030204" pitchFamily="34" charset="0"/>
              <a:cs typeface="Century Gothic"/>
            </a:endParaRPr>
          </a:p>
          <a:p>
            <a:pPr defTabSz="457200" eaLnBrk="1" fontAlgn="auto" hangingPunct="1">
              <a:spcBef>
                <a:spcPct val="20000"/>
              </a:spcBef>
              <a:spcAft>
                <a:spcPts val="0"/>
              </a:spcAft>
              <a:defRPr/>
            </a:pPr>
            <a:r>
              <a:rPr lang="en-US" sz="1200" dirty="0">
                <a:solidFill>
                  <a:schemeClr val="tx1">
                    <a:lumMod val="50000"/>
                    <a:lumOff val="50000"/>
                  </a:schemeClr>
                </a:solidFill>
                <a:latin typeface="Calibri" panose="020F0502020204030204" pitchFamily="34" charset="0"/>
                <a:cs typeface="Century Gothic"/>
              </a:rPr>
              <a:t>Spatial Analysis:</a:t>
            </a:r>
          </a:p>
          <a:p>
            <a:pPr defTabSz="457200" eaLnBrk="1" fontAlgn="auto" hangingPunct="1">
              <a:spcBef>
                <a:spcPct val="20000"/>
              </a:spcBef>
              <a:spcAft>
                <a:spcPts val="0"/>
              </a:spcAft>
              <a:defRPr/>
            </a:pPr>
            <a:endParaRPr lang="en-US" sz="1200" dirty="0">
              <a:solidFill>
                <a:schemeClr val="tx1">
                  <a:lumMod val="50000"/>
                  <a:lumOff val="50000"/>
                </a:schemeClr>
              </a:solidFill>
              <a:latin typeface="Calibri" panose="020F0502020204030204" pitchFamily="34" charset="0"/>
              <a:cs typeface="Century Gothic"/>
            </a:endParaRPr>
          </a:p>
          <a:p>
            <a:pPr defTabSz="457200" eaLnBrk="1" fontAlgn="auto" hangingPunct="1">
              <a:spcBef>
                <a:spcPct val="20000"/>
              </a:spcBef>
              <a:spcAft>
                <a:spcPts val="0"/>
              </a:spcAft>
              <a:defRPr/>
            </a:pPr>
            <a:r>
              <a:rPr lang="en-US" sz="1200" dirty="0">
                <a:solidFill>
                  <a:schemeClr val="tx1">
                    <a:lumMod val="50000"/>
                    <a:lumOff val="50000"/>
                  </a:schemeClr>
                </a:solidFill>
                <a:latin typeface="Calibri" panose="020F0502020204030204" pitchFamily="34" charset="0"/>
                <a:cs typeface="Century Gothic"/>
              </a:rPr>
              <a:t>It is now possible to identify a specific area (geo-fence) and identify all the Social Media geotagged to that location.</a:t>
            </a:r>
          </a:p>
          <a:p>
            <a:pPr defTabSz="457200" eaLnBrk="1" fontAlgn="auto" hangingPunct="1">
              <a:spcBef>
                <a:spcPct val="20000"/>
              </a:spcBef>
              <a:spcAft>
                <a:spcPts val="0"/>
              </a:spcAft>
              <a:defRPr/>
            </a:pPr>
            <a:endParaRPr lang="en-US" sz="1200" dirty="0">
              <a:solidFill>
                <a:schemeClr val="tx1">
                  <a:lumMod val="50000"/>
                  <a:lumOff val="50000"/>
                </a:schemeClr>
              </a:solidFill>
              <a:latin typeface="Calibri" panose="020F0502020204030204" pitchFamily="34" charset="0"/>
              <a:cs typeface="Century Gothic"/>
            </a:endParaRPr>
          </a:p>
          <a:p>
            <a:pPr defTabSz="457200" eaLnBrk="1" fontAlgn="auto" hangingPunct="1">
              <a:spcBef>
                <a:spcPct val="20000"/>
              </a:spcBef>
              <a:spcAft>
                <a:spcPts val="0"/>
              </a:spcAft>
              <a:defRPr/>
            </a:pPr>
            <a:endParaRPr lang="en-US" sz="1200" dirty="0">
              <a:solidFill>
                <a:schemeClr val="tx1">
                  <a:lumMod val="50000"/>
                  <a:lumOff val="50000"/>
                </a:schemeClr>
              </a:solidFill>
              <a:latin typeface="Calibri" panose="020F0502020204030204" pitchFamily="34" charset="0"/>
              <a:cs typeface="Century Gothic"/>
            </a:endParaRPr>
          </a:p>
          <a:p>
            <a:pPr defTabSz="457200" eaLnBrk="1" fontAlgn="auto" hangingPunct="1">
              <a:spcBef>
                <a:spcPct val="20000"/>
              </a:spcBef>
              <a:spcAft>
                <a:spcPts val="0"/>
              </a:spcAft>
              <a:defRPr/>
            </a:pPr>
            <a:endParaRPr lang="en-US" sz="1200" dirty="0">
              <a:solidFill>
                <a:schemeClr val="tx1">
                  <a:lumMod val="50000"/>
                  <a:lumOff val="50000"/>
                </a:schemeClr>
              </a:solidFill>
              <a:latin typeface="Calibri" panose="020F0502020204030204" pitchFamily="34" charset="0"/>
              <a:cs typeface="Century Gothic"/>
            </a:endParaRPr>
          </a:p>
        </p:txBody>
      </p:sp>
      <p:grpSp>
        <p:nvGrpSpPr>
          <p:cNvPr id="34819" name="Group 2"/>
          <p:cNvGrpSpPr>
            <a:grpSpLocks/>
          </p:cNvGrpSpPr>
          <p:nvPr/>
        </p:nvGrpSpPr>
        <p:grpSpPr bwMode="auto">
          <a:xfrm>
            <a:off x="2303463" y="6246813"/>
            <a:ext cx="4503737" cy="325437"/>
            <a:chOff x="1736820" y="4536028"/>
            <a:chExt cx="5515494" cy="262136"/>
          </a:xfrm>
        </p:grpSpPr>
        <p:pic>
          <p:nvPicPr>
            <p:cNvPr id="348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093" y="4553311"/>
              <a:ext cx="462387" cy="227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929" y="4536028"/>
              <a:ext cx="447813" cy="26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535" y="4541719"/>
              <a:ext cx="433112" cy="250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9997" y="4544164"/>
              <a:ext cx="421052" cy="24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7594" y="4558712"/>
              <a:ext cx="724720" cy="216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0402" y="4536028"/>
              <a:ext cx="431988" cy="25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8"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36820" y="4576798"/>
              <a:ext cx="820050" cy="170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5" name="Picture 11"/>
          <p:cNvPicPr>
            <a:picLocks noChangeAspect="1" noChangeArrowheads="1"/>
          </p:cNvPicPr>
          <p:nvPr/>
        </p:nvPicPr>
        <p:blipFill>
          <a:blip r:embed="rId10"/>
          <a:srcRect/>
          <a:stretch>
            <a:fillRect/>
          </a:stretch>
        </p:blipFill>
        <p:spPr bwMode="auto">
          <a:xfrm>
            <a:off x="3073400" y="3333750"/>
            <a:ext cx="3067050" cy="261302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4821" name="Rectangle 1"/>
          <p:cNvSpPr>
            <a:spLocks noChangeArrowheads="1"/>
          </p:cNvSpPr>
          <p:nvPr/>
        </p:nvSpPr>
        <p:spPr bwMode="auto">
          <a:xfrm>
            <a:off x="971550" y="404813"/>
            <a:ext cx="76374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defTabSz="45720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defTabSz="4572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defTabSz="4572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defTabSz="4572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eaLnBrk="1" hangingPunct="1">
              <a:buClrTx/>
              <a:buSzTx/>
              <a:buFontTx/>
              <a:buNone/>
            </a:pPr>
            <a:r>
              <a:rPr lang="en-US" altLang="en-US" sz="3600" b="1">
                <a:solidFill>
                  <a:srgbClr val="FF0000"/>
                </a:solidFill>
                <a:latin typeface="Calibri" pitchFamily="34" charset="0"/>
              </a:rPr>
              <a:t>Location Based Social Media Analysis</a:t>
            </a:r>
            <a:endParaRPr lang="en-US" altLang="en-US" sz="1200" b="1">
              <a:solidFill>
                <a:srgbClr val="FF0000"/>
              </a:solidFill>
              <a:latin typeface="Calibri"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9"/>
          <p:cNvSpPr>
            <a:spLocks noChangeArrowheads="1"/>
          </p:cNvSpPr>
          <p:nvPr/>
        </p:nvSpPr>
        <p:spPr bwMode="auto">
          <a:xfrm>
            <a:off x="581025" y="954088"/>
            <a:ext cx="8208963" cy="7477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endParaRPr lang="en-GB" altLang="en-US" sz="2400">
              <a:latin typeface="Arial Black" pitchFamily="34" charset="0"/>
            </a:endParaRPr>
          </a:p>
        </p:txBody>
      </p:sp>
      <p:sp>
        <p:nvSpPr>
          <p:cNvPr id="2" name="Rectangle 1"/>
          <p:cNvSpPr/>
          <p:nvPr/>
        </p:nvSpPr>
        <p:spPr>
          <a:xfrm>
            <a:off x="5710238" y="893763"/>
            <a:ext cx="3433762" cy="59642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5844" name="TextBox 3"/>
          <p:cNvSpPr txBox="1">
            <a:spLocks noChangeArrowheads="1"/>
          </p:cNvSpPr>
          <p:nvPr/>
        </p:nvSpPr>
        <p:spPr bwMode="auto">
          <a:xfrm>
            <a:off x="3657600" y="492125"/>
            <a:ext cx="5210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endParaRPr lang="en-GB" altLang="en-US" sz="2400">
              <a:latin typeface="Arial Black" pitchFamily="34" charset="0"/>
            </a:endParaRPr>
          </a:p>
        </p:txBody>
      </p:sp>
      <p:sp>
        <p:nvSpPr>
          <p:cNvPr id="35845" name="TextBox 4"/>
          <p:cNvSpPr txBox="1">
            <a:spLocks noChangeArrowheads="1"/>
          </p:cNvSpPr>
          <p:nvPr/>
        </p:nvSpPr>
        <p:spPr bwMode="auto">
          <a:xfrm>
            <a:off x="104775" y="469900"/>
            <a:ext cx="8239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lgn="r">
              <a:spcBef>
                <a:spcPct val="0"/>
              </a:spcBef>
              <a:buClrTx/>
              <a:buSzTx/>
              <a:buFontTx/>
              <a:buNone/>
            </a:pPr>
            <a:r>
              <a:rPr lang="en-GB" altLang="en-US" sz="3600" b="1">
                <a:solidFill>
                  <a:srgbClr val="FF0000"/>
                </a:solidFill>
                <a:latin typeface="Calibri" pitchFamily="34" charset="0"/>
              </a:rPr>
              <a:t>Location Based Social Media Analysis</a:t>
            </a:r>
          </a:p>
        </p:txBody>
      </p:sp>
      <p:sp>
        <p:nvSpPr>
          <p:cNvPr id="6" name="TextBox 5"/>
          <p:cNvSpPr txBox="1"/>
          <p:nvPr/>
        </p:nvSpPr>
        <p:spPr>
          <a:xfrm>
            <a:off x="581025" y="1701800"/>
            <a:ext cx="5575300" cy="2800350"/>
          </a:xfrm>
          <a:prstGeom prst="rect">
            <a:avLst/>
          </a:prstGeom>
          <a:noFill/>
        </p:spPr>
        <p:txBody>
          <a:bodyPr>
            <a:spAutoFit/>
          </a:bodyPr>
          <a:lstStyle/>
          <a:p>
            <a:pPr>
              <a:defRPr/>
            </a:pPr>
            <a:r>
              <a:rPr lang="en-GB" sz="1600" b="1" dirty="0">
                <a:latin typeface="Calibri" panose="020F0502020204030204" pitchFamily="34" charset="0"/>
              </a:rPr>
              <a:t>Our social media analysis tool enables the harvesting of open source data from a specific location, supporting our intelligence findings and enabling us to conduct targeted research more efficiently. </a:t>
            </a:r>
            <a:endParaRPr lang="en-GB" sz="1600" dirty="0">
              <a:latin typeface="Calibri" panose="020F0502020204030204" pitchFamily="34" charset="0"/>
            </a:endParaRPr>
          </a:p>
          <a:p>
            <a:pPr>
              <a:defRPr/>
            </a:pPr>
            <a:endParaRPr lang="en-GB" sz="1600" b="1" dirty="0">
              <a:latin typeface="Calibri" panose="020F0502020204030204" pitchFamily="34" charset="0"/>
            </a:endParaRPr>
          </a:p>
          <a:p>
            <a:pPr>
              <a:defRPr/>
            </a:pPr>
            <a:r>
              <a:rPr lang="en-GB" sz="1600" b="1" dirty="0">
                <a:latin typeface="Calibri" panose="020F0502020204030204" pitchFamily="34" charset="0"/>
              </a:rPr>
              <a:t>How it works? </a:t>
            </a:r>
            <a:endParaRPr lang="en-GB" sz="1600" dirty="0">
              <a:latin typeface="Calibri" panose="020F0502020204030204" pitchFamily="34" charset="0"/>
            </a:endParaRPr>
          </a:p>
          <a:p>
            <a:pPr marL="285750" indent="-285750">
              <a:buFont typeface="Arial" panose="020B0604020202020204" pitchFamily="34" charset="0"/>
              <a:buChar char="•"/>
              <a:defRPr/>
            </a:pPr>
            <a:r>
              <a:rPr lang="en-GB" sz="1600" dirty="0">
                <a:latin typeface="Calibri" panose="020F0502020204030204" pitchFamily="34" charset="0"/>
              </a:rPr>
              <a:t>Our Analysts identify and highlight a specific location, in line with investigation objectives. A ‘Geo-Fence’ is created and all social media activity within the area is 'captured'. </a:t>
            </a:r>
          </a:p>
          <a:p>
            <a:pPr marL="285750" indent="-285750">
              <a:buFont typeface="Arial" panose="020B0604020202020204" pitchFamily="34" charset="0"/>
              <a:buChar char="•"/>
              <a:defRPr/>
            </a:pPr>
            <a:r>
              <a:rPr lang="en-GB" sz="1600" dirty="0">
                <a:latin typeface="Calibri" panose="020F0502020204030204" pitchFamily="34" charset="0"/>
              </a:rPr>
              <a:t>Our Researchers then analyse the findings, develop them and prepare a complete report for the client. </a:t>
            </a:r>
          </a:p>
        </p:txBody>
      </p:sp>
      <p:pic>
        <p:nvPicPr>
          <p:cNvPr id="1026" name="Picture 2" descr="C:\Users\DownF\AppData\Local\Microsoft\Windows\Temporary Internet Files\Content.IE5\L6D8OZ0B\iStock-Social-Medi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882743"/>
            <a:ext cx="2345984" cy="19928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35848" name="Straight Connector 8"/>
          <p:cNvCxnSpPr>
            <a:cxnSpLocks noChangeShapeType="1"/>
          </p:cNvCxnSpPr>
          <p:nvPr/>
        </p:nvCxnSpPr>
        <p:spPr bwMode="auto">
          <a:xfrm>
            <a:off x="900113" y="1196975"/>
            <a:ext cx="7559675"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ownF\AppData\Local\Microsoft\Windows\Temporary Internet Files\Content.IE5\LEJL2UN7\Introduction_Page_Icon[1].jpg"/>
          <p:cNvPicPr>
            <a:picLocks noChangeAspect="1" noChangeArrowheads="1"/>
          </p:cNvPicPr>
          <p:nvPr/>
        </p:nvPicPr>
        <p:blipFill>
          <a:blip r:embed="rId2">
            <a:grayscl/>
            <a:extLst>
              <a:ext uri="{28A0092B-C50C-407E-A947-70E740481C1C}">
                <a14:useLocalDpi xmlns:a14="http://schemas.microsoft.com/office/drawing/2010/main" val="0"/>
              </a:ext>
            </a:extLst>
          </a:blip>
          <a:srcRect l="17667" r="16446" b="20200"/>
          <a:stretch>
            <a:fillRect/>
          </a:stretch>
        </p:blipFill>
        <p:spPr bwMode="auto">
          <a:xfrm>
            <a:off x="6711950" y="2017713"/>
            <a:ext cx="20462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txBox="1">
            <a:spLocks/>
          </p:cNvSpPr>
          <p:nvPr/>
        </p:nvSpPr>
        <p:spPr>
          <a:xfrm>
            <a:off x="787400"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22" name="Subtitle 2"/>
          <p:cNvSpPr txBox="1">
            <a:spLocks/>
          </p:cNvSpPr>
          <p:nvPr/>
        </p:nvSpPr>
        <p:spPr>
          <a:xfrm>
            <a:off x="787400" y="2635250"/>
            <a:ext cx="6400800" cy="3697288"/>
          </a:xfrm>
          <a:prstGeom prst="rect">
            <a:avLst/>
          </a:prstGeom>
        </p:spPr>
        <p:txBody>
          <a:bodyPr>
            <a:normAutofit/>
          </a:bodyPr>
          <a:lstStyle>
            <a:lvl1pPr>
              <a:buNone/>
              <a:defRPr b="0" baseline="0"/>
            </a:lvl1pPr>
          </a:lstStyle>
          <a:p>
            <a:pPr marL="342900" indent="-342900" defTabSz="457200" eaLnBrk="1" fontAlgn="auto" hangingPunct="1">
              <a:spcBef>
                <a:spcPct val="20000"/>
              </a:spcBef>
              <a:spcAft>
                <a:spcPts val="0"/>
              </a:spcAft>
              <a:buFont typeface="Arial"/>
              <a:buNone/>
              <a:defRPr/>
            </a:pPr>
            <a:r>
              <a:rPr lang="en-US" dirty="0">
                <a:solidFill>
                  <a:schemeClr val="tx1">
                    <a:lumMod val="50000"/>
                    <a:lumOff val="50000"/>
                  </a:schemeClr>
                </a:solidFill>
                <a:latin typeface="Calibri" panose="020F0502020204030204" pitchFamily="34" charset="0"/>
                <a:cs typeface="Century Gothic"/>
              </a:rPr>
              <a:t> </a:t>
            </a:r>
            <a:endParaRPr lang="en-US" dirty="0">
              <a:solidFill>
                <a:schemeClr val="tx1">
                  <a:lumMod val="50000"/>
                  <a:lumOff val="50000"/>
                </a:schemeClr>
              </a:solidFill>
              <a:latin typeface="Calibri" panose="020F0502020204030204" pitchFamily="34" charset="0"/>
              <a:ea typeface="+mn-ea"/>
              <a:cs typeface="Century Gothic"/>
            </a:endParaRPr>
          </a:p>
        </p:txBody>
      </p:sp>
      <p:sp>
        <p:nvSpPr>
          <p:cNvPr id="6" name="Title 1"/>
          <p:cNvSpPr txBox="1">
            <a:spLocks/>
          </p:cNvSpPr>
          <p:nvPr/>
        </p:nvSpPr>
        <p:spPr>
          <a:xfrm>
            <a:off x="588963"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8" name="Title 1"/>
          <p:cNvSpPr txBox="1">
            <a:spLocks/>
          </p:cNvSpPr>
          <p:nvPr/>
        </p:nvSpPr>
        <p:spPr>
          <a:xfrm>
            <a:off x="869950" y="11541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endParaRPr lang="en-US" sz="2700" dirty="0">
              <a:solidFill>
                <a:srgbClr val="138262"/>
              </a:solidFill>
              <a:latin typeface="Calibri" panose="020F0502020204030204" pitchFamily="34" charset="0"/>
              <a:ea typeface="+mj-ea"/>
              <a:cs typeface="Century Gothic"/>
            </a:endParaRPr>
          </a:p>
        </p:txBody>
      </p:sp>
      <p:sp>
        <p:nvSpPr>
          <p:cNvPr id="7" name="Title 1"/>
          <p:cNvSpPr txBox="1">
            <a:spLocks/>
          </p:cNvSpPr>
          <p:nvPr/>
        </p:nvSpPr>
        <p:spPr>
          <a:xfrm>
            <a:off x="2560638" y="38576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r>
              <a:rPr lang="en-GB" sz="2700" b="1" dirty="0">
                <a:solidFill>
                  <a:srgbClr val="FF0000"/>
                </a:solidFill>
                <a:latin typeface="Calibri" panose="020F0502020204030204" pitchFamily="34" charset="0"/>
                <a:ea typeface="+mj-ea"/>
                <a:cs typeface="Century Gothic"/>
              </a:rPr>
              <a:t> </a:t>
            </a:r>
            <a:r>
              <a:rPr lang="en-GB" sz="3300" b="1" dirty="0">
                <a:solidFill>
                  <a:srgbClr val="FF0000"/>
                </a:solidFill>
                <a:latin typeface="Calibri" panose="020F0502020204030204" pitchFamily="34" charset="0"/>
                <a:ea typeface="+mj-ea"/>
                <a:cs typeface="Century Gothic"/>
              </a:rPr>
              <a:t>Compliant Surveillance</a:t>
            </a:r>
          </a:p>
          <a:p>
            <a:pPr defTabSz="457200" eaLnBrk="1" fontAlgn="auto" hangingPunct="1">
              <a:spcAft>
                <a:spcPts val="0"/>
              </a:spcAft>
              <a:defRPr/>
            </a:pPr>
            <a:endParaRPr lang="en-US" sz="2700" dirty="0">
              <a:solidFill>
                <a:srgbClr val="008080"/>
              </a:solidFill>
              <a:latin typeface="Calibri" panose="020F0502020204030204" pitchFamily="34" charset="0"/>
              <a:ea typeface="+mj-ea"/>
              <a:cs typeface="Century Gothic"/>
            </a:endParaRPr>
          </a:p>
        </p:txBody>
      </p:sp>
      <p:sp>
        <p:nvSpPr>
          <p:cNvPr id="9" name="TextBox 8"/>
          <p:cNvSpPr txBox="1"/>
          <p:nvPr/>
        </p:nvSpPr>
        <p:spPr>
          <a:xfrm>
            <a:off x="512763" y="2005013"/>
            <a:ext cx="7221537" cy="2432050"/>
          </a:xfrm>
          <a:prstGeom prst="rect">
            <a:avLst/>
          </a:prstGeom>
          <a:noFill/>
        </p:spPr>
        <p:txBody>
          <a:bodyPr>
            <a:spAutoFit/>
          </a:bodyPr>
          <a:lstStyle/>
          <a:p>
            <a:pPr>
              <a:buClr>
                <a:srgbClr val="138262"/>
              </a:buClr>
              <a:defRPr/>
            </a:pPr>
            <a:r>
              <a:rPr lang="en-GB" sz="2800" b="1" dirty="0">
                <a:solidFill>
                  <a:srgbClr val="FF0000"/>
                </a:solidFill>
                <a:latin typeface="Calibri" panose="020F0502020204030204" pitchFamily="34" charset="0"/>
              </a:rPr>
              <a:t>Introduction</a:t>
            </a:r>
          </a:p>
          <a:p>
            <a:pPr>
              <a:buClr>
                <a:srgbClr val="138262"/>
              </a:buClr>
              <a:defRPr/>
            </a:pPr>
            <a:endParaRPr lang="en-GB" sz="2000" dirty="0">
              <a:latin typeface="Calibri" panose="020F0502020204030204" pitchFamily="34" charset="0"/>
            </a:endParaRPr>
          </a:p>
          <a:p>
            <a:pPr>
              <a:buClr>
                <a:srgbClr val="138262"/>
              </a:buClr>
              <a:defRPr/>
            </a:pPr>
            <a:r>
              <a:rPr lang="en-GB" sz="2800" b="1" dirty="0">
                <a:latin typeface="Calibri" panose="020F0502020204030204" pitchFamily="34" charset="0"/>
              </a:rPr>
              <a:t>Martin Roach</a:t>
            </a:r>
          </a:p>
          <a:p>
            <a:pPr>
              <a:buClr>
                <a:srgbClr val="138262"/>
              </a:buClr>
              <a:defRPr/>
            </a:pPr>
            <a:r>
              <a:rPr lang="en-GB" sz="2800" dirty="0">
                <a:latin typeface="Calibri" panose="020F0502020204030204" pitchFamily="34" charset="0"/>
              </a:rPr>
              <a:t>Client Relationship Manager </a:t>
            </a:r>
          </a:p>
          <a:p>
            <a:pPr>
              <a:buClr>
                <a:srgbClr val="138262"/>
              </a:buClr>
              <a:defRPr/>
            </a:pPr>
            <a:r>
              <a:rPr lang="en-GB" dirty="0">
                <a:latin typeface="Calibri" panose="020F0502020204030204" pitchFamily="34" charset="0"/>
              </a:rPr>
              <a:t>The Cotswold Group part of the G4S Group </a:t>
            </a:r>
          </a:p>
          <a:p>
            <a:pPr marL="171450" indent="-171450">
              <a:buClr>
                <a:srgbClr val="138262"/>
              </a:buClr>
              <a:buFont typeface="Arial" panose="020B0604020202020204" pitchFamily="34" charset="0"/>
              <a:buChar char="•"/>
              <a:defRPr/>
            </a:pPr>
            <a:endParaRPr lang="en-GB" sz="1200" dirty="0"/>
          </a:p>
          <a:p>
            <a:pPr>
              <a:defRPr/>
            </a:pPr>
            <a:endParaRPr lang="en-GB" sz="1200" dirty="0">
              <a:latin typeface="Calibri" panose="020F050202020403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787400"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22" name="Subtitle 2"/>
          <p:cNvSpPr txBox="1">
            <a:spLocks/>
          </p:cNvSpPr>
          <p:nvPr/>
        </p:nvSpPr>
        <p:spPr>
          <a:xfrm>
            <a:off x="787400" y="2635250"/>
            <a:ext cx="6400800" cy="3697288"/>
          </a:xfrm>
          <a:prstGeom prst="rect">
            <a:avLst/>
          </a:prstGeom>
        </p:spPr>
        <p:txBody>
          <a:bodyPr>
            <a:normAutofit/>
          </a:bodyPr>
          <a:lstStyle>
            <a:lvl1pPr>
              <a:buNone/>
              <a:defRPr b="0" baseline="0"/>
            </a:lvl1pPr>
          </a:lstStyle>
          <a:p>
            <a:pPr marL="342900" indent="-342900" defTabSz="457200" eaLnBrk="1" fontAlgn="auto" hangingPunct="1">
              <a:spcBef>
                <a:spcPct val="20000"/>
              </a:spcBef>
              <a:spcAft>
                <a:spcPts val="0"/>
              </a:spcAft>
              <a:buFont typeface="Arial"/>
              <a:buNone/>
              <a:defRPr/>
            </a:pPr>
            <a:r>
              <a:rPr lang="en-US" dirty="0">
                <a:solidFill>
                  <a:schemeClr val="tx1">
                    <a:lumMod val="50000"/>
                    <a:lumOff val="50000"/>
                  </a:schemeClr>
                </a:solidFill>
                <a:latin typeface="Calibri" panose="020F0502020204030204" pitchFamily="34" charset="0"/>
                <a:cs typeface="Century Gothic"/>
              </a:rPr>
              <a:t> </a:t>
            </a:r>
            <a:endParaRPr lang="en-US" dirty="0">
              <a:solidFill>
                <a:schemeClr val="tx1">
                  <a:lumMod val="50000"/>
                  <a:lumOff val="50000"/>
                </a:schemeClr>
              </a:solidFill>
              <a:latin typeface="Calibri" panose="020F0502020204030204" pitchFamily="34" charset="0"/>
              <a:ea typeface="+mn-ea"/>
              <a:cs typeface="Century Gothic"/>
            </a:endParaRPr>
          </a:p>
        </p:txBody>
      </p:sp>
      <p:sp>
        <p:nvSpPr>
          <p:cNvPr id="6" name="Title 1"/>
          <p:cNvSpPr txBox="1">
            <a:spLocks/>
          </p:cNvSpPr>
          <p:nvPr/>
        </p:nvSpPr>
        <p:spPr>
          <a:xfrm>
            <a:off x="588963"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8" name="Title 1"/>
          <p:cNvSpPr txBox="1">
            <a:spLocks/>
          </p:cNvSpPr>
          <p:nvPr/>
        </p:nvSpPr>
        <p:spPr>
          <a:xfrm>
            <a:off x="869950" y="11541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endParaRPr lang="en-US" sz="2700" dirty="0">
              <a:solidFill>
                <a:srgbClr val="138262"/>
              </a:solidFill>
              <a:latin typeface="Calibri" panose="020F0502020204030204" pitchFamily="34" charset="0"/>
              <a:ea typeface="+mj-ea"/>
              <a:cs typeface="Century Gothic"/>
            </a:endParaRPr>
          </a:p>
        </p:txBody>
      </p:sp>
      <p:sp>
        <p:nvSpPr>
          <p:cNvPr id="2" name="Rectangle 1"/>
          <p:cNvSpPr/>
          <p:nvPr/>
        </p:nvSpPr>
        <p:spPr>
          <a:xfrm>
            <a:off x="588963" y="1982788"/>
            <a:ext cx="5954712" cy="2616200"/>
          </a:xfrm>
          <a:prstGeom prst="rect">
            <a:avLst/>
          </a:prstGeom>
        </p:spPr>
        <p:txBody>
          <a:bodyPr>
            <a:spAutoFit/>
          </a:bodyPr>
          <a:lstStyle/>
          <a:p>
            <a:pPr marL="285750" indent="-285750">
              <a:buFont typeface="Arial" panose="020B0604020202020204" pitchFamily="34" charset="0"/>
              <a:buChar char="•"/>
              <a:defRPr/>
            </a:pPr>
            <a:r>
              <a:rPr lang="en-GB" sz="2000" dirty="0">
                <a:latin typeface="Calibri" panose="020F0502020204030204" pitchFamily="34" charset="0"/>
              </a:rPr>
              <a:t>Privacy Impact assessment</a:t>
            </a:r>
          </a:p>
          <a:p>
            <a:pPr marL="285750" indent="-285750">
              <a:buFont typeface="Arial" panose="020B0604020202020204" pitchFamily="34" charset="0"/>
              <a:buChar char="•"/>
              <a:defRPr/>
            </a:pPr>
            <a:r>
              <a:rPr lang="en-GB" sz="2000" dirty="0">
                <a:latin typeface="Calibri" panose="020F0502020204030204" pitchFamily="34" charset="0"/>
              </a:rPr>
              <a:t>Risk assessment</a:t>
            </a:r>
          </a:p>
          <a:p>
            <a:pPr marL="285750" indent="-285750">
              <a:buFont typeface="Arial" panose="020B0604020202020204" pitchFamily="34" charset="0"/>
              <a:buChar char="•"/>
              <a:defRPr/>
            </a:pPr>
            <a:r>
              <a:rPr lang="en-GB" sz="2000" dirty="0">
                <a:latin typeface="Calibri" panose="020F0502020204030204" pitchFamily="34" charset="0"/>
              </a:rPr>
              <a:t>Allocation to Case Manager</a:t>
            </a:r>
          </a:p>
          <a:p>
            <a:pPr marL="285750" indent="-285750">
              <a:buFont typeface="Arial" panose="020B0604020202020204" pitchFamily="34" charset="0"/>
              <a:buChar char="•"/>
              <a:defRPr/>
            </a:pPr>
            <a:r>
              <a:rPr lang="en-GB" sz="2000" dirty="0">
                <a:latin typeface="Calibri" panose="020F0502020204030204" pitchFamily="34" charset="0"/>
              </a:rPr>
              <a:t>Review of Intelligence and objective</a:t>
            </a:r>
          </a:p>
          <a:p>
            <a:pPr marL="285750" indent="-285750">
              <a:buFont typeface="Arial" panose="020B0604020202020204" pitchFamily="34" charset="0"/>
              <a:buChar char="•"/>
              <a:defRPr/>
            </a:pPr>
            <a:r>
              <a:rPr lang="en-GB" sz="2000" dirty="0">
                <a:latin typeface="Calibri" panose="020F0502020204030204" pitchFamily="34" charset="0"/>
              </a:rPr>
              <a:t>Allocation to Area Manager</a:t>
            </a:r>
          </a:p>
          <a:p>
            <a:pPr marL="285750" indent="-285750">
              <a:buFont typeface="Arial" panose="020B0604020202020204" pitchFamily="34" charset="0"/>
              <a:buChar char="•"/>
              <a:defRPr/>
            </a:pPr>
            <a:r>
              <a:rPr lang="en-GB" sz="2000" dirty="0">
                <a:latin typeface="Calibri" panose="020F0502020204030204" pitchFamily="34" charset="0"/>
              </a:rPr>
              <a:t>Allocation to Surveillance Team</a:t>
            </a:r>
          </a:p>
          <a:p>
            <a:pPr marL="285750" indent="-285750">
              <a:buFont typeface="Arial" panose="020B0604020202020204" pitchFamily="34" charset="0"/>
              <a:buChar char="•"/>
              <a:defRPr/>
            </a:pPr>
            <a:r>
              <a:rPr lang="en-GB" sz="2000" dirty="0">
                <a:latin typeface="Calibri" panose="020F0502020204030204" pitchFamily="34" charset="0"/>
              </a:rPr>
              <a:t>Ongoing Supervision</a:t>
            </a:r>
          </a:p>
          <a:p>
            <a:pPr>
              <a:defRPr/>
            </a:pPr>
            <a:endParaRPr lang="en-GB" dirty="0">
              <a:latin typeface="Calibri" panose="020F0502020204030204" pitchFamily="34" charset="0"/>
            </a:endParaRPr>
          </a:p>
        </p:txBody>
      </p:sp>
      <p:sp>
        <p:nvSpPr>
          <p:cNvPr id="3" name="Rectangle 2"/>
          <p:cNvSpPr/>
          <p:nvPr/>
        </p:nvSpPr>
        <p:spPr>
          <a:xfrm>
            <a:off x="6896100" y="863600"/>
            <a:ext cx="2247900" cy="586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36872" name="Picture 2" descr="C:\Users\DownF\AppData\Local\Microsoft\Windows\Temporary Internet Files\Content.IE5\7VU1JNRB\checkli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888" y="1484313"/>
            <a:ext cx="2844800"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9"/>
          <p:cNvSpPr>
            <a:spLocks noChangeArrowheads="1"/>
          </p:cNvSpPr>
          <p:nvPr/>
        </p:nvSpPr>
        <p:spPr bwMode="auto">
          <a:xfrm>
            <a:off x="581025" y="954088"/>
            <a:ext cx="8208963" cy="7477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endParaRPr lang="en-GB" altLang="en-US" sz="2400">
              <a:latin typeface="Arial Black" pitchFamily="34" charset="0"/>
            </a:endParaRPr>
          </a:p>
        </p:txBody>
      </p:sp>
      <p:sp>
        <p:nvSpPr>
          <p:cNvPr id="36874" name="TextBox 10"/>
          <p:cNvSpPr txBox="1">
            <a:spLocks noChangeArrowheads="1"/>
          </p:cNvSpPr>
          <p:nvPr/>
        </p:nvSpPr>
        <p:spPr bwMode="auto">
          <a:xfrm>
            <a:off x="-2268538" y="442913"/>
            <a:ext cx="823912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lgn="r">
              <a:spcBef>
                <a:spcPct val="0"/>
              </a:spcBef>
              <a:buClrTx/>
              <a:buSzTx/>
              <a:buFontTx/>
              <a:buNone/>
            </a:pPr>
            <a:r>
              <a:rPr lang="en-GB" altLang="en-US" sz="3600" b="1">
                <a:solidFill>
                  <a:srgbClr val="FF0000"/>
                </a:solidFill>
                <a:latin typeface="Calibri" pitchFamily="34" charset="0"/>
              </a:rPr>
              <a:t>Procedures</a:t>
            </a:r>
          </a:p>
        </p:txBody>
      </p:sp>
      <p:cxnSp>
        <p:nvCxnSpPr>
          <p:cNvPr id="36875" name="Straight Connector 11"/>
          <p:cNvCxnSpPr>
            <a:cxnSpLocks noChangeShapeType="1"/>
          </p:cNvCxnSpPr>
          <p:nvPr/>
        </p:nvCxnSpPr>
        <p:spPr bwMode="auto">
          <a:xfrm>
            <a:off x="900113" y="1196975"/>
            <a:ext cx="7559675"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787400"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22" name="Subtitle 2"/>
          <p:cNvSpPr txBox="1">
            <a:spLocks/>
          </p:cNvSpPr>
          <p:nvPr/>
        </p:nvSpPr>
        <p:spPr>
          <a:xfrm>
            <a:off x="787400" y="2635250"/>
            <a:ext cx="6400800" cy="3697288"/>
          </a:xfrm>
          <a:prstGeom prst="rect">
            <a:avLst/>
          </a:prstGeom>
        </p:spPr>
        <p:txBody>
          <a:bodyPr>
            <a:normAutofit/>
          </a:bodyPr>
          <a:lstStyle>
            <a:lvl1pPr>
              <a:buNone/>
              <a:defRPr b="0" baseline="0"/>
            </a:lvl1pPr>
          </a:lstStyle>
          <a:p>
            <a:pPr marL="342900" indent="-342900" defTabSz="457200" eaLnBrk="1" fontAlgn="auto" hangingPunct="1">
              <a:spcBef>
                <a:spcPct val="20000"/>
              </a:spcBef>
              <a:spcAft>
                <a:spcPts val="0"/>
              </a:spcAft>
              <a:buFont typeface="Arial"/>
              <a:buNone/>
              <a:defRPr/>
            </a:pPr>
            <a:r>
              <a:rPr lang="en-US" dirty="0">
                <a:solidFill>
                  <a:schemeClr val="tx1">
                    <a:lumMod val="50000"/>
                    <a:lumOff val="50000"/>
                  </a:schemeClr>
                </a:solidFill>
                <a:latin typeface="Calibri" panose="020F0502020204030204" pitchFamily="34" charset="0"/>
                <a:cs typeface="Century Gothic"/>
              </a:rPr>
              <a:t> </a:t>
            </a:r>
            <a:endParaRPr lang="en-US" dirty="0">
              <a:solidFill>
                <a:schemeClr val="tx1">
                  <a:lumMod val="50000"/>
                  <a:lumOff val="50000"/>
                </a:schemeClr>
              </a:solidFill>
              <a:latin typeface="Calibri" panose="020F0502020204030204" pitchFamily="34" charset="0"/>
              <a:ea typeface="+mn-ea"/>
              <a:cs typeface="Century Gothic"/>
            </a:endParaRPr>
          </a:p>
        </p:txBody>
      </p:sp>
      <p:sp>
        <p:nvSpPr>
          <p:cNvPr id="6" name="Title 1"/>
          <p:cNvSpPr txBox="1">
            <a:spLocks/>
          </p:cNvSpPr>
          <p:nvPr/>
        </p:nvSpPr>
        <p:spPr>
          <a:xfrm>
            <a:off x="588963"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8" name="Title 1"/>
          <p:cNvSpPr txBox="1">
            <a:spLocks/>
          </p:cNvSpPr>
          <p:nvPr/>
        </p:nvSpPr>
        <p:spPr>
          <a:xfrm>
            <a:off x="869950" y="11541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endParaRPr lang="en-US" sz="2700" dirty="0">
              <a:solidFill>
                <a:srgbClr val="138262"/>
              </a:solidFill>
              <a:latin typeface="Calibri" panose="020F0502020204030204" pitchFamily="34" charset="0"/>
              <a:ea typeface="+mj-ea"/>
              <a:cs typeface="Century Gothic"/>
            </a:endParaRPr>
          </a:p>
        </p:txBody>
      </p:sp>
      <p:sp>
        <p:nvSpPr>
          <p:cNvPr id="7" name="Title 1"/>
          <p:cNvSpPr txBox="1">
            <a:spLocks/>
          </p:cNvSpPr>
          <p:nvPr/>
        </p:nvSpPr>
        <p:spPr>
          <a:xfrm>
            <a:off x="2271713" y="384175"/>
            <a:ext cx="7772400" cy="1290638"/>
          </a:xfrm>
          <a:prstGeom prst="rect">
            <a:avLst/>
          </a:prstGeom>
        </p:spPr>
        <p:txBody>
          <a:bodyPr>
            <a:normAutofit fontScale="97500"/>
          </a:bodyPr>
          <a:lstStyle>
            <a:lvl1pPr algn="l">
              <a:defRPr/>
            </a:lvl1pPr>
          </a:lstStyle>
          <a:p>
            <a:pPr defTabSz="457200" eaLnBrk="1" fontAlgn="auto" hangingPunct="1">
              <a:spcAft>
                <a:spcPts val="0"/>
              </a:spcAft>
              <a:defRPr/>
            </a:pPr>
            <a:r>
              <a:rPr lang="en-US" sz="3600" b="1" dirty="0">
                <a:solidFill>
                  <a:srgbClr val="FF0000"/>
                </a:solidFill>
                <a:latin typeface="Calibri" panose="020F0502020204030204" pitchFamily="34" charset="0"/>
                <a:ea typeface="+mj-ea"/>
                <a:cs typeface="Century Gothic"/>
              </a:rPr>
              <a:t>The Surveillance Process </a:t>
            </a:r>
          </a:p>
        </p:txBody>
      </p:sp>
      <p:sp>
        <p:nvSpPr>
          <p:cNvPr id="10" name="Content Placeholder 2"/>
          <p:cNvSpPr txBox="1">
            <a:spLocks/>
          </p:cNvSpPr>
          <p:nvPr/>
        </p:nvSpPr>
        <p:spPr>
          <a:xfrm>
            <a:off x="239713" y="1166813"/>
            <a:ext cx="5772150" cy="3775075"/>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ts val="2400"/>
              </a:lnSpc>
              <a:defRPr/>
            </a:pPr>
            <a:endParaRPr lang="en-GB" sz="1400" b="1" dirty="0">
              <a:latin typeface="Calibri" panose="020F0502020204030204" pitchFamily="34" charset="0"/>
            </a:endParaRPr>
          </a:p>
          <a:p>
            <a:pPr marL="171450" indent="-171450" algn="l">
              <a:lnSpc>
                <a:spcPts val="2400"/>
              </a:lnSpc>
              <a:buClr>
                <a:schemeClr val="bg1">
                  <a:lumMod val="50000"/>
                </a:schemeClr>
              </a:buClr>
              <a:buFont typeface="Arial" panose="020B0604020202020204" pitchFamily="34" charset="0"/>
              <a:buChar char="•"/>
              <a:defRPr/>
            </a:pPr>
            <a:r>
              <a:rPr lang="en-GB" sz="1400" dirty="0">
                <a:solidFill>
                  <a:schemeClr val="tx1"/>
                </a:solidFill>
                <a:latin typeface="Calibri" panose="020F0502020204030204" pitchFamily="34" charset="0"/>
              </a:rPr>
              <a:t>Instructions are managed  via our case management system providing secure platform for data sharing  and managing the investigation</a:t>
            </a:r>
          </a:p>
          <a:p>
            <a:pPr marL="171450" indent="-171450" algn="l">
              <a:lnSpc>
                <a:spcPts val="2400"/>
              </a:lnSpc>
              <a:buClr>
                <a:schemeClr val="bg1">
                  <a:lumMod val="50000"/>
                </a:schemeClr>
              </a:buClr>
              <a:buFont typeface="Arial" panose="020B0604020202020204" pitchFamily="34" charset="0"/>
              <a:buChar char="•"/>
              <a:defRPr/>
            </a:pPr>
            <a:r>
              <a:rPr lang="en-GB" sz="1400" dirty="0">
                <a:solidFill>
                  <a:schemeClr val="tx1"/>
                </a:solidFill>
                <a:latin typeface="Calibri" panose="020F0502020204030204" pitchFamily="34" charset="0"/>
              </a:rPr>
              <a:t>Intelligence and research</a:t>
            </a:r>
          </a:p>
          <a:p>
            <a:pPr marL="171450" indent="-171450" algn="l">
              <a:lnSpc>
                <a:spcPts val="2400"/>
              </a:lnSpc>
              <a:buClr>
                <a:schemeClr val="bg1">
                  <a:lumMod val="50000"/>
                </a:schemeClr>
              </a:buClr>
              <a:buFont typeface="Arial" panose="020B0604020202020204" pitchFamily="34" charset="0"/>
              <a:buChar char="•"/>
              <a:defRPr/>
            </a:pPr>
            <a:r>
              <a:rPr lang="en-GB" sz="1400" dirty="0">
                <a:solidFill>
                  <a:schemeClr val="tx1"/>
                </a:solidFill>
                <a:latin typeface="Calibri" panose="020F0502020204030204" pitchFamily="34" charset="0"/>
              </a:rPr>
              <a:t>Surveillance Operative completes observation with Case Manager support</a:t>
            </a:r>
          </a:p>
          <a:p>
            <a:pPr marL="171450" indent="-171450" algn="l">
              <a:lnSpc>
                <a:spcPts val="2400"/>
              </a:lnSpc>
              <a:buClr>
                <a:schemeClr val="bg1">
                  <a:lumMod val="50000"/>
                </a:schemeClr>
              </a:buClr>
              <a:buFont typeface="Arial" panose="020B0604020202020204" pitchFamily="34" charset="0"/>
              <a:buChar char="•"/>
              <a:defRPr/>
            </a:pPr>
            <a:r>
              <a:rPr lang="en-GB" sz="1400" dirty="0">
                <a:solidFill>
                  <a:schemeClr val="tx1"/>
                </a:solidFill>
                <a:latin typeface="Calibri" panose="020F0502020204030204" pitchFamily="34" charset="0"/>
              </a:rPr>
              <a:t>Surveillance Operative reports back and new information is exploited </a:t>
            </a:r>
          </a:p>
          <a:p>
            <a:pPr marL="171450" indent="-171450" algn="l">
              <a:lnSpc>
                <a:spcPts val="2400"/>
              </a:lnSpc>
              <a:buClr>
                <a:schemeClr val="bg1">
                  <a:lumMod val="50000"/>
                </a:schemeClr>
              </a:buClr>
              <a:buFont typeface="Arial" panose="020B0604020202020204" pitchFamily="34" charset="0"/>
              <a:buChar char="•"/>
              <a:defRPr/>
            </a:pPr>
            <a:r>
              <a:rPr lang="en-GB" sz="1400" dirty="0">
                <a:solidFill>
                  <a:schemeClr val="tx1"/>
                </a:solidFill>
                <a:latin typeface="Calibri" panose="020F0502020204030204" pitchFamily="34" charset="0"/>
              </a:rPr>
              <a:t>Footage is edited any sensitive data is pixelated</a:t>
            </a:r>
          </a:p>
          <a:p>
            <a:pPr marL="171450" indent="-171450" algn="l">
              <a:lnSpc>
                <a:spcPts val="2400"/>
              </a:lnSpc>
              <a:buClr>
                <a:schemeClr val="bg1">
                  <a:lumMod val="50000"/>
                </a:schemeClr>
              </a:buClr>
              <a:buFont typeface="Arial" panose="020B0604020202020204" pitchFamily="34" charset="0"/>
              <a:buChar char="•"/>
              <a:defRPr/>
            </a:pPr>
            <a:r>
              <a:rPr lang="en-GB" sz="1400" dirty="0">
                <a:solidFill>
                  <a:schemeClr val="tx1"/>
                </a:solidFill>
                <a:latin typeface="Calibri" panose="020F0502020204030204" pitchFamily="34" charset="0"/>
              </a:rPr>
              <a:t>Case Manager reviews and completes report</a:t>
            </a:r>
          </a:p>
        </p:txBody>
      </p:sp>
      <p:sp>
        <p:nvSpPr>
          <p:cNvPr id="11" name="Freeform 10"/>
          <p:cNvSpPr/>
          <p:nvPr/>
        </p:nvSpPr>
        <p:spPr>
          <a:xfrm>
            <a:off x="611560" y="3933056"/>
            <a:ext cx="1545729" cy="1829325"/>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tx1">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lIns="502715" tIns="576925" rIns="502715" bIns="616016" spcCol="1270" anchor="ctr"/>
          <a:lstStyle/>
          <a:p>
            <a:pPr algn="ctr" defTabSz="1866900">
              <a:lnSpc>
                <a:spcPct val="90000"/>
              </a:lnSpc>
              <a:spcAft>
                <a:spcPct val="35000"/>
              </a:spcAft>
              <a:defRPr/>
            </a:pPr>
            <a:r>
              <a:rPr lang="en-GB" sz="900" dirty="0">
                <a:latin typeface="Gill Sans MT" pitchFamily="34" charset="0"/>
              </a:rPr>
              <a:t>Instruction Received</a:t>
            </a:r>
          </a:p>
        </p:txBody>
      </p:sp>
      <p:sp>
        <p:nvSpPr>
          <p:cNvPr id="12" name="Freeform 11"/>
          <p:cNvSpPr/>
          <p:nvPr/>
        </p:nvSpPr>
        <p:spPr>
          <a:xfrm>
            <a:off x="6022032" y="4483805"/>
            <a:ext cx="1486278" cy="1472623"/>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solidFill>
            <a:schemeClr val="tx1">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0">
            <a:schemeClr val="lt1">
              <a:hueOff val="0"/>
              <a:satOff val="0"/>
              <a:lumOff val="0"/>
              <a:alphaOff val="0"/>
            </a:schemeClr>
          </a:lnRef>
          <a:fillRef idx="3">
            <a:schemeClr val="accent2">
              <a:alpha val="90000"/>
              <a:hueOff val="0"/>
              <a:satOff val="0"/>
              <a:lumOff val="0"/>
              <a:alphaOff val="-20000"/>
            </a:schemeClr>
          </a:fillRef>
          <a:effectRef idx="2">
            <a:schemeClr val="accent2">
              <a:alpha val="90000"/>
              <a:hueOff val="0"/>
              <a:satOff val="0"/>
              <a:lumOff val="0"/>
              <a:alphaOff val="-20000"/>
            </a:schemeClr>
          </a:effectRef>
          <a:fontRef idx="minor">
            <a:schemeClr val="lt1"/>
          </a:fontRef>
        </p:style>
        <p:txBody>
          <a:bodyPr lIns="441000" tIns="443473" rIns="441000" bIns="443473" spcCol="1270" anchor="ctr"/>
          <a:lstStyle/>
          <a:p>
            <a:pPr algn="ctr" defTabSz="1111250">
              <a:lnSpc>
                <a:spcPct val="90000"/>
              </a:lnSpc>
              <a:spcAft>
                <a:spcPct val="35000"/>
              </a:spcAft>
              <a:defRPr/>
            </a:pPr>
            <a:r>
              <a:rPr lang="en-GB" sz="900" dirty="0">
                <a:latin typeface="Gill Sans MT" pitchFamily="34" charset="0"/>
              </a:rPr>
              <a:t>Intelligence during Surveillance </a:t>
            </a:r>
            <a:endParaRPr lang="en-GB" sz="900" dirty="0"/>
          </a:p>
        </p:txBody>
      </p:sp>
      <p:sp>
        <p:nvSpPr>
          <p:cNvPr id="13" name="Freeform 12"/>
          <p:cNvSpPr/>
          <p:nvPr/>
        </p:nvSpPr>
        <p:spPr>
          <a:xfrm>
            <a:off x="7206383" y="2604434"/>
            <a:ext cx="1652045" cy="1745367"/>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solidFill>
            <a:schemeClr val="tx1">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lIns="563881" tIns="563881" rIns="563879" bIns="563879" spcCol="1270" anchor="ctr"/>
          <a:lstStyle/>
          <a:p>
            <a:pPr algn="ctr" defTabSz="1244600">
              <a:lnSpc>
                <a:spcPct val="90000"/>
              </a:lnSpc>
              <a:spcAft>
                <a:spcPct val="35000"/>
              </a:spcAft>
              <a:defRPr/>
            </a:pPr>
            <a:r>
              <a:rPr lang="en-GB" sz="900" dirty="0">
                <a:latin typeface="Gill Sans MT" panose="020B0502020104020203" pitchFamily="34" charset="0"/>
              </a:rPr>
              <a:t>Editing and Report</a:t>
            </a:r>
          </a:p>
        </p:txBody>
      </p:sp>
      <p:sp>
        <p:nvSpPr>
          <p:cNvPr id="14" name="Freeform 13"/>
          <p:cNvSpPr/>
          <p:nvPr/>
        </p:nvSpPr>
        <p:spPr>
          <a:xfrm>
            <a:off x="2129226" y="4224865"/>
            <a:ext cx="1490525" cy="1711825"/>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tx1">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lIns="502715" tIns="576925" rIns="502715" bIns="616016" spcCol="1270" anchor="ctr"/>
          <a:lstStyle/>
          <a:p>
            <a:pPr algn="ctr" defTabSz="1866900">
              <a:lnSpc>
                <a:spcPct val="90000"/>
              </a:lnSpc>
              <a:spcAft>
                <a:spcPct val="35000"/>
              </a:spcAft>
              <a:defRPr/>
            </a:pPr>
            <a:r>
              <a:rPr lang="en-GB" sz="900" dirty="0">
                <a:latin typeface="Gill Sans MT" pitchFamily="34" charset="0"/>
              </a:rPr>
              <a:t>Case Manager </a:t>
            </a:r>
          </a:p>
        </p:txBody>
      </p:sp>
      <p:sp>
        <p:nvSpPr>
          <p:cNvPr id="15" name="Freeform 14"/>
          <p:cNvSpPr/>
          <p:nvPr/>
        </p:nvSpPr>
        <p:spPr>
          <a:xfrm>
            <a:off x="3598011" y="4146065"/>
            <a:ext cx="1425393" cy="1590205"/>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solidFill>
            <a:schemeClr val="tx1">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prst="convex"/>
            <a:contourClr>
              <a:srgbClr val="FFFFFF"/>
            </a:contourClr>
          </a:sp3d>
        </p:spPr>
        <p:style>
          <a:lnRef idx="0">
            <a:schemeClr val="lt1">
              <a:hueOff val="0"/>
              <a:satOff val="0"/>
              <a:lumOff val="0"/>
              <a:alphaOff val="0"/>
            </a:schemeClr>
          </a:lnRef>
          <a:fillRef idx="3">
            <a:schemeClr val="accent2">
              <a:alpha val="90000"/>
              <a:hueOff val="0"/>
              <a:satOff val="0"/>
              <a:lumOff val="0"/>
              <a:alphaOff val="-20000"/>
            </a:schemeClr>
          </a:fillRef>
          <a:effectRef idx="2">
            <a:schemeClr val="accent2">
              <a:alpha val="90000"/>
              <a:hueOff val="0"/>
              <a:satOff val="0"/>
              <a:lumOff val="0"/>
              <a:alphaOff val="-20000"/>
            </a:schemeClr>
          </a:effectRef>
          <a:fontRef idx="minor">
            <a:schemeClr val="lt1"/>
          </a:fontRef>
        </p:style>
        <p:txBody>
          <a:bodyPr lIns="441000" tIns="443473" rIns="441000" bIns="443473" spcCol="1270" anchor="ctr"/>
          <a:lstStyle/>
          <a:p>
            <a:pPr algn="ctr" defTabSz="1111250">
              <a:lnSpc>
                <a:spcPct val="90000"/>
              </a:lnSpc>
              <a:spcAft>
                <a:spcPct val="35000"/>
              </a:spcAft>
              <a:defRPr/>
            </a:pPr>
            <a:r>
              <a:rPr lang="en-GB" sz="900" dirty="0">
                <a:latin typeface="Gill Sans MT" pitchFamily="34" charset="0"/>
              </a:rPr>
              <a:t>Intelligence and information gathering</a:t>
            </a:r>
            <a:endParaRPr lang="en-GB" sz="900" dirty="0"/>
          </a:p>
        </p:txBody>
      </p:sp>
      <p:sp>
        <p:nvSpPr>
          <p:cNvPr id="16" name="Freeform 15"/>
          <p:cNvSpPr/>
          <p:nvPr/>
        </p:nvSpPr>
        <p:spPr>
          <a:xfrm>
            <a:off x="4770187" y="3356992"/>
            <a:ext cx="1775788" cy="2022440"/>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solidFill>
            <a:schemeClr val="tx1">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lIns="563881" tIns="563881" rIns="563879" bIns="563879" spcCol="1270" anchor="ctr"/>
          <a:lstStyle/>
          <a:p>
            <a:pPr algn="ctr" defTabSz="1244600">
              <a:lnSpc>
                <a:spcPct val="90000"/>
              </a:lnSpc>
              <a:spcAft>
                <a:spcPct val="35000"/>
              </a:spcAft>
              <a:defRPr/>
            </a:pPr>
            <a:r>
              <a:rPr lang="en-GB" sz="900" dirty="0">
                <a:latin typeface="Gill Sans MT" pitchFamily="34" charset="0"/>
              </a:rPr>
              <a:t>Surveillance</a:t>
            </a:r>
          </a:p>
        </p:txBody>
      </p:sp>
      <p:sp>
        <p:nvSpPr>
          <p:cNvPr id="17" name="Freeform 16"/>
          <p:cNvSpPr/>
          <p:nvPr/>
        </p:nvSpPr>
        <p:spPr>
          <a:xfrm>
            <a:off x="5835036" y="2463093"/>
            <a:ext cx="1524658" cy="1531624"/>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solidFill>
            <a:schemeClr val="tx1">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prst="convex"/>
            <a:contourClr>
              <a:srgbClr val="FFFFFF"/>
            </a:contourClr>
          </a:sp3d>
        </p:spPr>
        <p:style>
          <a:lnRef idx="0">
            <a:schemeClr val="lt1">
              <a:hueOff val="0"/>
              <a:satOff val="0"/>
              <a:lumOff val="0"/>
              <a:alphaOff val="0"/>
            </a:schemeClr>
          </a:lnRef>
          <a:fillRef idx="3">
            <a:schemeClr val="accent2">
              <a:alpha val="90000"/>
              <a:hueOff val="0"/>
              <a:satOff val="0"/>
              <a:lumOff val="0"/>
              <a:alphaOff val="-20000"/>
            </a:schemeClr>
          </a:fillRef>
          <a:effectRef idx="2">
            <a:schemeClr val="accent2">
              <a:alpha val="90000"/>
              <a:hueOff val="0"/>
              <a:satOff val="0"/>
              <a:lumOff val="0"/>
              <a:alphaOff val="-20000"/>
            </a:schemeClr>
          </a:effectRef>
          <a:fontRef idx="minor">
            <a:schemeClr val="lt1"/>
          </a:fontRef>
        </p:style>
        <p:txBody>
          <a:bodyPr lIns="441000" tIns="443473" rIns="441000" bIns="443473" spcCol="1270" anchor="ctr"/>
          <a:lstStyle/>
          <a:p>
            <a:pPr algn="ctr" defTabSz="1111250">
              <a:lnSpc>
                <a:spcPct val="90000"/>
              </a:lnSpc>
              <a:spcAft>
                <a:spcPct val="35000"/>
              </a:spcAft>
              <a:defRPr/>
            </a:pPr>
            <a:r>
              <a:rPr lang="en-GB" sz="900" dirty="0">
                <a:latin typeface="Gill Sans MT" pitchFamily="34" charset="0"/>
              </a:rPr>
              <a:t>Intelligence post Surveillance </a:t>
            </a:r>
            <a:r>
              <a:rPr lang="en-GB" sz="900" dirty="0"/>
              <a:t>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787400"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22" name="Subtitle 2"/>
          <p:cNvSpPr txBox="1">
            <a:spLocks/>
          </p:cNvSpPr>
          <p:nvPr/>
        </p:nvSpPr>
        <p:spPr>
          <a:xfrm>
            <a:off x="787400" y="2635250"/>
            <a:ext cx="6400800" cy="3697288"/>
          </a:xfrm>
          <a:prstGeom prst="rect">
            <a:avLst/>
          </a:prstGeom>
        </p:spPr>
        <p:txBody>
          <a:bodyPr>
            <a:normAutofit/>
          </a:bodyPr>
          <a:lstStyle>
            <a:lvl1pPr>
              <a:buNone/>
              <a:defRPr b="0" baseline="0"/>
            </a:lvl1pPr>
          </a:lstStyle>
          <a:p>
            <a:pPr marL="342900" indent="-342900" defTabSz="457200" eaLnBrk="1" fontAlgn="auto" hangingPunct="1">
              <a:spcBef>
                <a:spcPct val="20000"/>
              </a:spcBef>
              <a:spcAft>
                <a:spcPts val="0"/>
              </a:spcAft>
              <a:buFont typeface="Arial"/>
              <a:buNone/>
              <a:defRPr/>
            </a:pPr>
            <a:r>
              <a:rPr lang="en-US" dirty="0">
                <a:solidFill>
                  <a:schemeClr val="tx1">
                    <a:lumMod val="50000"/>
                    <a:lumOff val="50000"/>
                  </a:schemeClr>
                </a:solidFill>
                <a:latin typeface="Calibri" panose="020F0502020204030204" pitchFamily="34" charset="0"/>
                <a:cs typeface="Century Gothic"/>
              </a:rPr>
              <a:t> </a:t>
            </a:r>
            <a:endParaRPr lang="en-US" dirty="0">
              <a:solidFill>
                <a:schemeClr val="tx1">
                  <a:lumMod val="50000"/>
                  <a:lumOff val="50000"/>
                </a:schemeClr>
              </a:solidFill>
              <a:latin typeface="Calibri" panose="020F0502020204030204" pitchFamily="34" charset="0"/>
              <a:ea typeface="+mn-ea"/>
              <a:cs typeface="Century Gothic"/>
            </a:endParaRPr>
          </a:p>
        </p:txBody>
      </p:sp>
      <p:sp>
        <p:nvSpPr>
          <p:cNvPr id="6" name="Title 1"/>
          <p:cNvSpPr txBox="1">
            <a:spLocks/>
          </p:cNvSpPr>
          <p:nvPr/>
        </p:nvSpPr>
        <p:spPr>
          <a:xfrm>
            <a:off x="588963"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8" name="Title 1"/>
          <p:cNvSpPr txBox="1">
            <a:spLocks/>
          </p:cNvSpPr>
          <p:nvPr/>
        </p:nvSpPr>
        <p:spPr>
          <a:xfrm>
            <a:off x="869950" y="11541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endParaRPr lang="en-US" sz="2700" dirty="0">
              <a:solidFill>
                <a:srgbClr val="138262"/>
              </a:solidFill>
              <a:latin typeface="Calibri" panose="020F0502020204030204" pitchFamily="34" charset="0"/>
              <a:ea typeface="+mj-ea"/>
              <a:cs typeface="Century Gothic"/>
            </a:endParaRPr>
          </a:p>
        </p:txBody>
      </p:sp>
      <p:sp>
        <p:nvSpPr>
          <p:cNvPr id="7" name="Title 1"/>
          <p:cNvSpPr txBox="1">
            <a:spLocks/>
          </p:cNvSpPr>
          <p:nvPr/>
        </p:nvSpPr>
        <p:spPr>
          <a:xfrm>
            <a:off x="2992438" y="384175"/>
            <a:ext cx="7772400" cy="1290638"/>
          </a:xfrm>
          <a:prstGeom prst="rect">
            <a:avLst/>
          </a:prstGeom>
        </p:spPr>
        <p:txBody>
          <a:bodyPr>
            <a:normAutofit fontScale="97500"/>
          </a:bodyPr>
          <a:lstStyle>
            <a:lvl1pPr algn="l">
              <a:defRPr/>
            </a:lvl1pPr>
          </a:lstStyle>
          <a:p>
            <a:pPr defTabSz="457200" eaLnBrk="1" fontAlgn="auto" hangingPunct="1">
              <a:spcAft>
                <a:spcPts val="0"/>
              </a:spcAft>
              <a:defRPr/>
            </a:pPr>
            <a:r>
              <a:rPr lang="en-US" sz="3700" b="1" dirty="0">
                <a:solidFill>
                  <a:srgbClr val="FF0000"/>
                </a:solidFill>
                <a:latin typeface="Calibri" panose="020F0502020204030204" pitchFamily="34" charset="0"/>
                <a:ea typeface="+mj-ea"/>
                <a:cs typeface="Century Gothic"/>
              </a:rPr>
              <a:t>Pre-Surveillance</a:t>
            </a:r>
            <a:r>
              <a:rPr lang="en-US" sz="2700" b="1" dirty="0">
                <a:solidFill>
                  <a:srgbClr val="008080"/>
                </a:solidFill>
                <a:latin typeface="Calibri" panose="020F0502020204030204" pitchFamily="34" charset="0"/>
                <a:ea typeface="+mj-ea"/>
                <a:cs typeface="Century Gothic"/>
              </a:rPr>
              <a:t> </a:t>
            </a:r>
          </a:p>
        </p:txBody>
      </p:sp>
      <p:sp>
        <p:nvSpPr>
          <p:cNvPr id="38919" name="TextBox 17"/>
          <p:cNvSpPr txBox="1">
            <a:spLocks noChangeArrowheads="1"/>
          </p:cNvSpPr>
          <p:nvPr/>
        </p:nvSpPr>
        <p:spPr bwMode="auto">
          <a:xfrm>
            <a:off x="195263" y="1501775"/>
            <a:ext cx="4427537"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 typeface="Arial" charset="0"/>
              <a:buChar char="•"/>
            </a:pPr>
            <a:r>
              <a:rPr lang="en-GB" altLang="en-US" sz="1800">
                <a:latin typeface="Calibri" pitchFamily="34" charset="0"/>
              </a:rPr>
              <a:t>Check compliance and legality of instruction</a:t>
            </a:r>
          </a:p>
          <a:p>
            <a:pPr>
              <a:spcBef>
                <a:spcPct val="0"/>
              </a:spcBef>
              <a:buClrTx/>
              <a:buSzTx/>
              <a:buFont typeface="Arial" charset="0"/>
              <a:buChar char="•"/>
            </a:pPr>
            <a:r>
              <a:rPr lang="en-GB" altLang="en-US" sz="1800">
                <a:latin typeface="Calibri" pitchFamily="34" charset="0"/>
              </a:rPr>
              <a:t>Operational risk assessment</a:t>
            </a:r>
          </a:p>
          <a:p>
            <a:pPr>
              <a:spcBef>
                <a:spcPct val="0"/>
              </a:spcBef>
              <a:buClrTx/>
              <a:buSzTx/>
              <a:buFont typeface="Arial" charset="0"/>
              <a:buChar char="•"/>
            </a:pPr>
            <a:r>
              <a:rPr lang="en-GB" altLang="en-US" sz="1800">
                <a:latin typeface="Calibri" pitchFamily="34" charset="0"/>
              </a:rPr>
              <a:t>Investigation graded for operational complexity and strategic risk</a:t>
            </a:r>
          </a:p>
          <a:p>
            <a:pPr>
              <a:spcBef>
                <a:spcPct val="0"/>
              </a:spcBef>
              <a:buClrTx/>
              <a:buSzTx/>
              <a:buFont typeface="Arial" charset="0"/>
              <a:buChar char="•"/>
            </a:pPr>
            <a:r>
              <a:rPr lang="en-GB" altLang="en-US" sz="1800">
                <a:latin typeface="Calibri" pitchFamily="34" charset="0"/>
              </a:rPr>
              <a:t>Details checked against internal databases.</a:t>
            </a:r>
          </a:p>
          <a:p>
            <a:pPr>
              <a:spcBef>
                <a:spcPct val="0"/>
              </a:spcBef>
              <a:buClrTx/>
              <a:buSzTx/>
              <a:buFont typeface="Arial" charset="0"/>
              <a:buChar char="•"/>
            </a:pPr>
            <a:r>
              <a:rPr lang="en-GB" altLang="en-US" sz="1800">
                <a:latin typeface="Calibri" pitchFamily="34" charset="0"/>
              </a:rPr>
              <a:t>Case manager allocated</a:t>
            </a:r>
          </a:p>
          <a:p>
            <a:pPr>
              <a:spcBef>
                <a:spcPct val="0"/>
              </a:spcBef>
              <a:buClrTx/>
              <a:buSzTx/>
              <a:buFont typeface="Arial" charset="0"/>
              <a:buChar char="•"/>
            </a:pPr>
            <a:r>
              <a:rPr lang="en-GB" altLang="en-US" sz="1800">
                <a:latin typeface="Calibri" pitchFamily="34" charset="0"/>
              </a:rPr>
              <a:t>Information gathering</a:t>
            </a:r>
          </a:p>
          <a:p>
            <a:pPr>
              <a:spcBef>
                <a:spcPct val="0"/>
              </a:spcBef>
              <a:buClrTx/>
              <a:buSzTx/>
              <a:buFont typeface="Arial" charset="0"/>
              <a:buChar char="•"/>
            </a:pPr>
            <a:r>
              <a:rPr lang="en-GB" altLang="en-US" sz="1800">
                <a:latin typeface="Calibri" pitchFamily="34" charset="0"/>
              </a:rPr>
              <a:t>Reconnaissance and feasibility study</a:t>
            </a:r>
          </a:p>
          <a:p>
            <a:pPr>
              <a:spcBef>
                <a:spcPct val="0"/>
              </a:spcBef>
              <a:buClrTx/>
              <a:buSzTx/>
              <a:buFont typeface="Arial" charset="0"/>
              <a:buChar char="•"/>
            </a:pPr>
            <a:r>
              <a:rPr lang="en-GB" altLang="en-US" sz="1800">
                <a:latin typeface="Calibri" pitchFamily="34" charset="0"/>
              </a:rPr>
              <a:t>Bespoke strategy aimed at achieving the desired outcome developed jointly with file handler.</a:t>
            </a:r>
          </a:p>
          <a:p>
            <a:pPr>
              <a:spcBef>
                <a:spcPct val="0"/>
              </a:spcBef>
              <a:buClrTx/>
              <a:buSzTx/>
              <a:buFont typeface="Arial" charset="0"/>
              <a:buChar char="•"/>
            </a:pPr>
            <a:r>
              <a:rPr lang="en-GB" altLang="en-US" sz="1800">
                <a:latin typeface="Calibri" pitchFamily="34" charset="0"/>
              </a:rPr>
              <a:t>Secure communication of all relevant information to field teams</a:t>
            </a:r>
          </a:p>
          <a:p>
            <a:pPr>
              <a:spcBef>
                <a:spcPct val="0"/>
              </a:spcBef>
              <a:buClrTx/>
              <a:buSzTx/>
              <a:buFont typeface="Arial" charset="0"/>
              <a:buChar char="•"/>
            </a:pPr>
            <a:endParaRPr lang="en-GB" altLang="en-US" sz="2400">
              <a:latin typeface="Arial Black" pitchFamily="34" charset="0"/>
            </a:endParaRP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5113" t="26073" r="3523" b="10007"/>
          <a:stretch/>
        </p:blipFill>
        <p:spPr>
          <a:xfrm>
            <a:off x="4427984" y="2322472"/>
            <a:ext cx="4679639" cy="2976331"/>
          </a:xfrm>
          <a:prstGeom prst="rect">
            <a:avLst/>
          </a:prstGeom>
          <a:ln>
            <a:noFill/>
          </a:ln>
          <a:effectLst>
            <a:softEdge rad="112500"/>
          </a:effectLst>
        </p:spPr>
      </p:pic>
      <p:sp>
        <p:nvSpPr>
          <p:cNvPr id="38921" name="TextBox 19"/>
          <p:cNvSpPr txBox="1">
            <a:spLocks noChangeArrowheads="1"/>
          </p:cNvSpPr>
          <p:nvPr/>
        </p:nvSpPr>
        <p:spPr bwMode="auto">
          <a:xfrm>
            <a:off x="4464050" y="1593850"/>
            <a:ext cx="467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r>
              <a:rPr lang="en-GB" altLang="en-US" sz="2400" b="1">
                <a:latin typeface="Gill Sans MT" pitchFamily="34" charset="0"/>
              </a:rPr>
              <a:t>CASE MANAGEMENT TEAM </a:t>
            </a:r>
            <a:endParaRPr lang="en-GB" altLang="en-US" sz="2400">
              <a:latin typeface="Arial Black"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1354138"/>
            <a:ext cx="4816475" cy="5170487"/>
          </a:xfrm>
          <a:prstGeom prst="rect">
            <a:avLst/>
          </a:prstGeom>
        </p:spPr>
        <p:txBody>
          <a:bodyPr>
            <a:spAutoFit/>
          </a:bodyPr>
          <a:lstStyle/>
          <a:p>
            <a:pPr marL="285750" indent="-285750">
              <a:buFont typeface="Arial" panose="020B0604020202020204" pitchFamily="34" charset="0"/>
              <a:buChar char="•"/>
              <a:defRPr/>
            </a:pPr>
            <a:r>
              <a:rPr lang="en-GB" sz="1800" dirty="0">
                <a:latin typeface="Calibri" panose="020F0502020204030204" pitchFamily="34" charset="0"/>
              </a:rPr>
              <a:t>All Surveillance instructions are conducted in conjunction with all relevant legislation and regulation. </a:t>
            </a:r>
          </a:p>
          <a:p>
            <a:pPr>
              <a:defRPr/>
            </a:pPr>
            <a:endParaRPr lang="en-GB" sz="1800" dirty="0">
              <a:latin typeface="Calibri" panose="020F0502020204030204" pitchFamily="34" charset="0"/>
            </a:endParaRPr>
          </a:p>
          <a:p>
            <a:pPr marL="285750" indent="-285750">
              <a:buFont typeface="Arial" panose="020B0604020202020204" pitchFamily="34" charset="0"/>
              <a:buChar char="•"/>
              <a:defRPr/>
            </a:pPr>
            <a:r>
              <a:rPr lang="en-GB" sz="1800" dirty="0">
                <a:latin typeface="Calibri" panose="020F0502020204030204" pitchFamily="34" charset="0"/>
              </a:rPr>
              <a:t>Surveillance techniques include mobile (vehicle) foot (pedestrian), and static (manned and unmanned).  </a:t>
            </a:r>
          </a:p>
          <a:p>
            <a:pPr marL="285750" indent="-285750">
              <a:buFont typeface="Arial" panose="020B0604020202020204" pitchFamily="34" charset="0"/>
              <a:buChar char="•"/>
              <a:defRPr/>
            </a:pPr>
            <a:endParaRPr lang="en-GB" sz="1800" dirty="0">
              <a:latin typeface="Calibri" panose="020F0502020204030204" pitchFamily="34" charset="0"/>
            </a:endParaRPr>
          </a:p>
          <a:p>
            <a:pPr marL="285750" indent="-285750">
              <a:buFont typeface="Arial" panose="020B0604020202020204" pitchFamily="34" charset="0"/>
              <a:buChar char="•"/>
              <a:defRPr/>
            </a:pPr>
            <a:r>
              <a:rPr lang="en-GB" sz="1800" dirty="0">
                <a:latin typeface="Calibri" panose="020F0502020204030204" pitchFamily="34" charset="0"/>
              </a:rPr>
              <a:t>Teams and tactics blended to suit the need of the investigation.</a:t>
            </a:r>
          </a:p>
          <a:p>
            <a:pPr marL="285750" indent="-285750">
              <a:buFont typeface="Arial" panose="020B0604020202020204" pitchFamily="34" charset="0"/>
              <a:buChar char="•"/>
              <a:defRPr/>
            </a:pPr>
            <a:endParaRPr lang="en-GB" sz="1800" dirty="0">
              <a:latin typeface="Calibri" panose="020F0502020204030204" pitchFamily="34" charset="0"/>
            </a:endParaRPr>
          </a:p>
          <a:p>
            <a:pPr marL="285750" indent="-285750">
              <a:buFont typeface="Arial" panose="020B0604020202020204" pitchFamily="34" charset="0"/>
              <a:buChar char="•"/>
              <a:defRPr/>
            </a:pPr>
            <a:r>
              <a:rPr lang="en-GB" sz="1800" dirty="0">
                <a:latin typeface="Calibri" panose="020F0502020204030204" pitchFamily="34" charset="0"/>
              </a:rPr>
              <a:t>All equipment provided ensuring no cross contamination of data from other sources.</a:t>
            </a:r>
          </a:p>
          <a:p>
            <a:pPr marL="285750" indent="-285750">
              <a:buFont typeface="Arial" panose="020B0604020202020204" pitchFamily="34" charset="0"/>
              <a:buChar char="•"/>
              <a:defRPr/>
            </a:pPr>
            <a:endParaRPr lang="en-GB" sz="1800" dirty="0">
              <a:latin typeface="Calibri" panose="020F0502020204030204" pitchFamily="34" charset="0"/>
            </a:endParaRPr>
          </a:p>
          <a:p>
            <a:pPr marL="285750" indent="-285750">
              <a:buFont typeface="Arial" panose="020B0604020202020204" pitchFamily="34" charset="0"/>
              <a:buChar char="•"/>
              <a:defRPr/>
            </a:pPr>
            <a:r>
              <a:rPr lang="en-GB" sz="1800" dirty="0">
                <a:latin typeface="Calibri" panose="020F0502020204030204" pitchFamily="34" charset="0"/>
              </a:rPr>
              <a:t>Information passed via secure e mail to provided hand held devices with remote access.  </a:t>
            </a:r>
          </a:p>
          <a:p>
            <a:pPr marL="285750" indent="-285750">
              <a:buFont typeface="Arial" panose="020B0604020202020204" pitchFamily="34" charset="0"/>
              <a:buChar char="•"/>
              <a:defRPr/>
            </a:pPr>
            <a:endParaRPr lang="en-GB" sz="1200" dirty="0">
              <a:latin typeface="Calibri" panose="020F0502020204030204" pitchFamily="34" charset="0"/>
            </a:endParaRPr>
          </a:p>
          <a:p>
            <a:pPr marL="285750" indent="-285750">
              <a:buFont typeface="Arial" panose="020B0604020202020204" pitchFamily="34" charset="0"/>
              <a:buChar char="•"/>
              <a:defRPr/>
            </a:pPr>
            <a:endParaRPr lang="en-GB" sz="1200" dirty="0">
              <a:latin typeface="Calibri" panose="020F0502020204030204" pitchFamily="34" charset="0"/>
            </a:endParaRP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925" y="1554163"/>
            <a:ext cx="39211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3" descr="C:\Users\Calvert-GarnerS\Pictures\key ring c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4508500"/>
            <a:ext cx="1185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C:\Users\Calvert-GarnerS\Pictures\pv900h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563" y="4365625"/>
            <a:ext cx="2338387"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2128838" y="384175"/>
            <a:ext cx="7772400" cy="1290638"/>
          </a:xfrm>
          <a:prstGeom prst="rect">
            <a:avLst/>
          </a:prstGeom>
        </p:spPr>
        <p:txBody>
          <a:bodyPr>
            <a:normAutofit fontScale="97500"/>
          </a:bodyPr>
          <a:lstStyle>
            <a:lvl1pPr algn="l">
              <a:defRPr/>
            </a:lvl1pPr>
          </a:lstStyle>
          <a:p>
            <a:pPr defTabSz="457200" eaLnBrk="1" fontAlgn="auto" hangingPunct="1">
              <a:spcAft>
                <a:spcPts val="0"/>
              </a:spcAft>
              <a:defRPr/>
            </a:pPr>
            <a:r>
              <a:rPr lang="en-US" sz="3600" b="1" dirty="0">
                <a:solidFill>
                  <a:srgbClr val="FF0000"/>
                </a:solidFill>
                <a:latin typeface="Calibri" panose="020F0502020204030204" pitchFamily="34" charset="0"/>
                <a:ea typeface="+mj-ea"/>
                <a:cs typeface="Century Gothic"/>
              </a:rPr>
              <a:t>Surveillance Investigations </a:t>
            </a:r>
          </a:p>
        </p:txBody>
      </p:sp>
      <p:cxnSp>
        <p:nvCxnSpPr>
          <p:cNvPr id="39943" name="Straight Connector 6"/>
          <p:cNvCxnSpPr>
            <a:cxnSpLocks noChangeShapeType="1"/>
          </p:cNvCxnSpPr>
          <p:nvPr/>
        </p:nvCxnSpPr>
        <p:spPr bwMode="auto">
          <a:xfrm>
            <a:off x="863600" y="1196975"/>
            <a:ext cx="7561263"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250825" y="1484313"/>
            <a:ext cx="642778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
                <a:srgbClr val="FF0000"/>
              </a:buClr>
              <a:buSzTx/>
              <a:buFontTx/>
              <a:buNone/>
            </a:pPr>
            <a:r>
              <a:rPr lang="en-GB" altLang="en-US" sz="1800" b="1">
                <a:latin typeface="Calibri" pitchFamily="34" charset="0"/>
              </a:rPr>
              <a:t>Identity protection </a:t>
            </a:r>
          </a:p>
          <a:p>
            <a:pPr>
              <a:spcBef>
                <a:spcPct val="0"/>
              </a:spcBef>
              <a:buClr>
                <a:srgbClr val="FF0000"/>
              </a:buClr>
              <a:buSzTx/>
              <a:buFontTx/>
              <a:buNone/>
            </a:pPr>
            <a:r>
              <a:rPr lang="en-GB" altLang="en-US" sz="1800">
                <a:latin typeface="Calibri" pitchFamily="34" charset="0"/>
              </a:rPr>
              <a:t>Market leading software enables efficient face blur.</a:t>
            </a:r>
          </a:p>
          <a:p>
            <a:pPr>
              <a:spcBef>
                <a:spcPct val="0"/>
              </a:spcBef>
              <a:buClr>
                <a:srgbClr val="FF0000"/>
              </a:buClr>
              <a:buSzTx/>
              <a:buFontTx/>
              <a:buNone/>
            </a:pPr>
            <a:r>
              <a:rPr lang="en-GB" altLang="en-US" sz="1800">
                <a:latin typeface="Calibri" pitchFamily="34" charset="0"/>
              </a:rPr>
              <a:t>All minors and footage of a sensitive  nature identity protected as standard </a:t>
            </a:r>
            <a:endParaRPr lang="en-GB" altLang="en-US" sz="1800" b="1">
              <a:latin typeface="Calibri" pitchFamily="34" charset="0"/>
            </a:endParaRPr>
          </a:p>
          <a:p>
            <a:pPr>
              <a:spcBef>
                <a:spcPct val="0"/>
              </a:spcBef>
              <a:buClr>
                <a:srgbClr val="FF0000"/>
              </a:buClr>
              <a:buSzTx/>
              <a:buFontTx/>
              <a:buNone/>
            </a:pPr>
            <a:endParaRPr lang="en-GB" altLang="en-US" sz="1800" b="1">
              <a:latin typeface="Calibri" pitchFamily="34" charset="0"/>
            </a:endParaRPr>
          </a:p>
          <a:p>
            <a:pPr>
              <a:spcBef>
                <a:spcPct val="0"/>
              </a:spcBef>
              <a:buClr>
                <a:srgbClr val="FF0000"/>
              </a:buClr>
              <a:buSzTx/>
              <a:buFontTx/>
              <a:buNone/>
            </a:pPr>
            <a:r>
              <a:rPr lang="en-GB" altLang="en-US" sz="1800" b="1">
                <a:latin typeface="Calibri" pitchFamily="34" charset="0"/>
              </a:rPr>
              <a:t>Surveillance Portal</a:t>
            </a:r>
          </a:p>
          <a:p>
            <a:pPr>
              <a:spcBef>
                <a:spcPct val="0"/>
              </a:spcBef>
              <a:buClr>
                <a:srgbClr val="FF0000"/>
              </a:buClr>
              <a:buSzTx/>
              <a:buFontTx/>
              <a:buNone/>
            </a:pPr>
            <a:r>
              <a:rPr lang="en-GB" altLang="en-US" sz="1800">
                <a:latin typeface="Calibri" pitchFamily="34" charset="0"/>
                <a:cs typeface="Arial" charset="0"/>
              </a:rPr>
              <a:t>We have developed a secure online portal through which, clients can gain access to all footage obtained on their instructions as well as our final report and Operative Logs</a:t>
            </a:r>
          </a:p>
          <a:p>
            <a:pPr>
              <a:spcBef>
                <a:spcPct val="0"/>
              </a:spcBef>
              <a:buClr>
                <a:srgbClr val="FF0000"/>
              </a:buClr>
              <a:buSzTx/>
              <a:buFontTx/>
              <a:buNone/>
            </a:pPr>
            <a:r>
              <a:rPr lang="en-GB" altLang="en-US" sz="1800">
                <a:latin typeface="Calibri" pitchFamily="34" charset="0"/>
                <a:cs typeface="Arial" charset="0"/>
              </a:rPr>
              <a:t>Benefits include enhanced security and a more efficient service      </a:t>
            </a:r>
          </a:p>
          <a:p>
            <a:pPr>
              <a:spcBef>
                <a:spcPct val="0"/>
              </a:spcBef>
              <a:buClr>
                <a:srgbClr val="FF0000"/>
              </a:buClr>
              <a:buSzTx/>
              <a:buFontTx/>
              <a:buNone/>
            </a:pPr>
            <a:endParaRPr lang="en-GB" altLang="en-US" sz="1800">
              <a:latin typeface="Calibri" pitchFamily="34" charset="0"/>
              <a:cs typeface="Arial" charset="0"/>
            </a:endParaRPr>
          </a:p>
          <a:p>
            <a:pPr>
              <a:spcBef>
                <a:spcPct val="0"/>
              </a:spcBef>
              <a:buClr>
                <a:srgbClr val="FF0000"/>
              </a:buClr>
              <a:buSzTx/>
              <a:buFontTx/>
              <a:buNone/>
            </a:pPr>
            <a:r>
              <a:rPr lang="en-GB" altLang="en-US" sz="1800" b="1">
                <a:latin typeface="Calibri" pitchFamily="34" charset="0"/>
                <a:cs typeface="Arial" charset="0"/>
              </a:rPr>
              <a:t>Surveillance Equipment</a:t>
            </a:r>
          </a:p>
          <a:p>
            <a:pPr>
              <a:spcBef>
                <a:spcPct val="0"/>
              </a:spcBef>
              <a:buClr>
                <a:srgbClr val="FF0000"/>
              </a:buClr>
              <a:buSzTx/>
              <a:buFontTx/>
              <a:buNone/>
            </a:pPr>
            <a:r>
              <a:rPr lang="en-GB" altLang="en-US" sz="1800">
                <a:latin typeface="Calibri" pitchFamily="34" charset="0"/>
                <a:cs typeface="Arial" charset="0"/>
              </a:rPr>
              <a:t>Continual monitoring of the market to ensure our equipment is best available to meet the needs of clients</a:t>
            </a:r>
            <a:r>
              <a:rPr lang="en-GB" altLang="en-US" sz="1800" b="1">
                <a:latin typeface="Calibri" pitchFamily="34" charset="0"/>
                <a:cs typeface="Arial" charset="0"/>
              </a:rPr>
              <a:t> </a:t>
            </a:r>
          </a:p>
        </p:txBody>
      </p:sp>
      <p:pic>
        <p:nvPicPr>
          <p:cNvPr id="40963" name="Picture 1" descr="Face Blur Individ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025" y="1208088"/>
            <a:ext cx="15462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descr="C:\Users\Calvert-GarnerS\Pictures\2014-01-21 Surveillance\3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338" y="3284538"/>
            <a:ext cx="18796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descr="C:\Users\Calvert-GarnerS\Pictures\2014-01-21 Surveillance\3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613" y="4956175"/>
            <a:ext cx="16700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descr="C:\Users\Calvert-GarnerS\Pictures\2014-01-21 Surveillance\3g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8063" y="4992688"/>
            <a:ext cx="121285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3352800" y="338138"/>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r>
              <a:rPr lang="en-US" sz="3700" b="1" dirty="0">
                <a:solidFill>
                  <a:srgbClr val="FF0000"/>
                </a:solidFill>
                <a:latin typeface="Calibri" panose="020F0502020204030204" pitchFamily="34" charset="0"/>
                <a:ea typeface="+mj-ea"/>
                <a:cs typeface="Century Gothic"/>
              </a:rPr>
              <a:t>Technology</a:t>
            </a:r>
            <a:r>
              <a:rPr lang="en-US" sz="2700" b="1" dirty="0">
                <a:solidFill>
                  <a:srgbClr val="008080"/>
                </a:solidFill>
                <a:latin typeface="Calibri" panose="020F0502020204030204" pitchFamily="34" charset="0"/>
                <a:ea typeface="+mj-ea"/>
                <a:cs typeface="Century Gothic"/>
              </a:rPr>
              <a:t> </a:t>
            </a:r>
          </a:p>
        </p:txBody>
      </p:sp>
      <p:cxnSp>
        <p:nvCxnSpPr>
          <p:cNvPr id="40968" name="Straight Connector 7"/>
          <p:cNvCxnSpPr>
            <a:cxnSpLocks noChangeShapeType="1"/>
          </p:cNvCxnSpPr>
          <p:nvPr/>
        </p:nvCxnSpPr>
        <p:spPr bwMode="auto">
          <a:xfrm>
            <a:off x="900113" y="1052513"/>
            <a:ext cx="7559675"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432" t="33764" r="13296" b="7362"/>
          <a:stretch/>
        </p:blipFill>
        <p:spPr>
          <a:xfrm>
            <a:off x="4644008" y="2374006"/>
            <a:ext cx="4320480" cy="2177655"/>
          </a:xfrm>
          <a:prstGeom prst="rect">
            <a:avLst/>
          </a:prstGeom>
          <a:ln>
            <a:noFill/>
          </a:ln>
          <a:effectLst>
            <a:softEdge rad="112500"/>
          </a:effectLst>
        </p:spPr>
      </p:pic>
      <p:sp>
        <p:nvSpPr>
          <p:cNvPr id="2" name="TextBox 1"/>
          <p:cNvSpPr txBox="1"/>
          <p:nvPr/>
        </p:nvSpPr>
        <p:spPr>
          <a:xfrm>
            <a:off x="536575" y="1412875"/>
            <a:ext cx="4179888" cy="5078413"/>
          </a:xfrm>
          <a:prstGeom prst="rect">
            <a:avLst/>
          </a:prstGeom>
          <a:noFill/>
        </p:spPr>
        <p:txBody>
          <a:bodyPr>
            <a:spAutoFit/>
          </a:bodyPr>
          <a:lstStyle/>
          <a:p>
            <a:pPr marL="285750" indent="-285750">
              <a:buFont typeface="Arial" panose="020B0604020202020204" pitchFamily="34" charset="0"/>
              <a:buChar char="•"/>
              <a:defRPr/>
            </a:pPr>
            <a:r>
              <a:rPr lang="en-GB" sz="1800" dirty="0">
                <a:latin typeface="Calibri" panose="020F0502020204030204" pitchFamily="34" charset="0"/>
              </a:rPr>
              <a:t>We are subject to 6 monthly audits of our Quality and Information Security management systems to ensure continued adherence and accreditation with ISO 9001 and ISO 27001 standards. </a:t>
            </a:r>
          </a:p>
          <a:p>
            <a:pPr>
              <a:defRPr/>
            </a:pPr>
            <a:endParaRPr lang="en-GB" sz="1800" dirty="0">
              <a:latin typeface="Calibri" panose="020F0502020204030204" pitchFamily="34" charset="0"/>
            </a:endParaRPr>
          </a:p>
          <a:p>
            <a:pPr marL="285750" indent="-285750">
              <a:buFont typeface="Arial" panose="020B0604020202020204" pitchFamily="34" charset="0"/>
              <a:buChar char="•"/>
              <a:defRPr/>
            </a:pPr>
            <a:r>
              <a:rPr lang="en-GB" sz="1800" dirty="0">
                <a:latin typeface="Calibri" panose="020F0502020204030204" pitchFamily="34" charset="0"/>
              </a:rPr>
              <a:t>Bespoke editing policy and Code of conduct.</a:t>
            </a:r>
          </a:p>
          <a:p>
            <a:pPr>
              <a:defRPr/>
            </a:pPr>
            <a:endParaRPr lang="en-GB" sz="1800" dirty="0">
              <a:latin typeface="Calibri" panose="020F0502020204030204" pitchFamily="34" charset="0"/>
            </a:endParaRPr>
          </a:p>
          <a:p>
            <a:pPr marL="285750" indent="-285750">
              <a:buFont typeface="Arial" panose="020B0604020202020204" pitchFamily="34" charset="0"/>
              <a:buChar char="•"/>
              <a:defRPr/>
            </a:pPr>
            <a:r>
              <a:rPr lang="en-GB" sz="1800" dirty="0">
                <a:latin typeface="Calibri" panose="020F0502020204030204" pitchFamily="34" charset="0"/>
              </a:rPr>
              <a:t>Formal reporting process </a:t>
            </a:r>
          </a:p>
          <a:p>
            <a:pPr marL="285750" indent="-285750">
              <a:buFont typeface="Arial" panose="020B0604020202020204" pitchFamily="34" charset="0"/>
              <a:buChar char="•"/>
              <a:defRPr/>
            </a:pPr>
            <a:endParaRPr lang="en-GB" sz="1800" dirty="0">
              <a:latin typeface="Calibri" panose="020F0502020204030204" pitchFamily="34" charset="0"/>
            </a:endParaRPr>
          </a:p>
          <a:p>
            <a:pPr marL="285750" indent="-285750">
              <a:buFont typeface="Arial" panose="020B0604020202020204" pitchFamily="34" charset="0"/>
              <a:buChar char="•"/>
              <a:defRPr/>
            </a:pPr>
            <a:r>
              <a:rPr lang="en-GB" sz="1800" dirty="0">
                <a:latin typeface="Calibri" panose="020F0502020204030204" pitchFamily="34" charset="0"/>
              </a:rPr>
              <a:t>Secure on site physical and electronic storage.</a:t>
            </a:r>
          </a:p>
          <a:p>
            <a:pPr marL="285750" indent="-285750">
              <a:buFont typeface="Arial" panose="020B0604020202020204" pitchFamily="34" charset="0"/>
              <a:buChar char="•"/>
              <a:defRPr/>
            </a:pPr>
            <a:endParaRPr lang="en-GB" sz="1800" dirty="0">
              <a:latin typeface="Calibri" panose="020F0502020204030204" pitchFamily="34" charset="0"/>
            </a:endParaRPr>
          </a:p>
          <a:p>
            <a:pPr marL="285750" indent="-285750">
              <a:buFont typeface="Arial" panose="020B0604020202020204" pitchFamily="34" charset="0"/>
              <a:buChar char="•"/>
              <a:defRPr/>
            </a:pPr>
            <a:r>
              <a:rPr lang="en-GB" sz="1800" dirty="0">
                <a:latin typeface="Calibri" panose="020F0502020204030204" pitchFamily="34" charset="0"/>
              </a:rPr>
              <a:t>Dedicated team maintain audit trial and ensure continuity of evidence.</a:t>
            </a:r>
          </a:p>
          <a:p>
            <a:pPr marL="285750" indent="-285750">
              <a:buFont typeface="Arial" panose="020B0604020202020204" pitchFamily="34" charset="0"/>
              <a:buChar char="•"/>
              <a:defRPr/>
            </a:pPr>
            <a:endParaRPr lang="en-GB" sz="1200" dirty="0">
              <a:latin typeface="Calibri" panose="020F0502020204030204" pitchFamily="34" charset="0"/>
            </a:endParaRPr>
          </a:p>
          <a:p>
            <a:pPr>
              <a:defRPr/>
            </a:pPr>
            <a:endParaRPr lang="en-GB" dirty="0">
              <a:latin typeface="Gill Sans MT"/>
            </a:endParaRPr>
          </a:p>
        </p:txBody>
      </p:sp>
      <p:sp>
        <p:nvSpPr>
          <p:cNvPr id="41988" name="TextBox 11"/>
          <p:cNvSpPr txBox="1">
            <a:spLocks noChangeArrowheads="1"/>
          </p:cNvSpPr>
          <p:nvPr/>
        </p:nvSpPr>
        <p:spPr bwMode="auto">
          <a:xfrm>
            <a:off x="5546725" y="1727200"/>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r>
              <a:rPr lang="en-GB" altLang="en-US" sz="2400" b="1">
                <a:latin typeface="Gill Sans MT" pitchFamily="34" charset="0"/>
              </a:rPr>
              <a:t>EDITING TEAM </a:t>
            </a:r>
            <a:endParaRPr lang="en-GB" altLang="en-US" sz="2400">
              <a:latin typeface="Arial Black" pitchFamily="34" charset="0"/>
            </a:endParaRPr>
          </a:p>
        </p:txBody>
      </p:sp>
      <p:sp>
        <p:nvSpPr>
          <p:cNvPr id="13" name="Title 1"/>
          <p:cNvSpPr txBox="1">
            <a:spLocks/>
          </p:cNvSpPr>
          <p:nvPr/>
        </p:nvSpPr>
        <p:spPr>
          <a:xfrm>
            <a:off x="2055813" y="268288"/>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r>
              <a:rPr lang="en-US" sz="3600" b="1" dirty="0">
                <a:solidFill>
                  <a:srgbClr val="FF0000"/>
                </a:solidFill>
                <a:latin typeface="Calibri" panose="020F0502020204030204" pitchFamily="34" charset="0"/>
                <a:ea typeface="+mj-ea"/>
                <a:cs typeface="Century Gothic"/>
              </a:rPr>
              <a:t>Data Handling and Security </a:t>
            </a:r>
            <a:r>
              <a:rPr lang="en-US" sz="3600" dirty="0">
                <a:solidFill>
                  <a:srgbClr val="FF0000"/>
                </a:solidFill>
                <a:latin typeface="Calibri" panose="020F0502020204030204" pitchFamily="34" charset="0"/>
                <a:ea typeface="+mj-ea"/>
                <a:cs typeface="Century Gothic"/>
              </a:rPr>
              <a:t> </a:t>
            </a:r>
          </a:p>
        </p:txBody>
      </p:sp>
      <p:cxnSp>
        <p:nvCxnSpPr>
          <p:cNvPr id="41990" name="Straight Connector 5"/>
          <p:cNvCxnSpPr>
            <a:cxnSpLocks noChangeShapeType="1"/>
          </p:cNvCxnSpPr>
          <p:nvPr/>
        </p:nvCxnSpPr>
        <p:spPr bwMode="auto">
          <a:xfrm>
            <a:off x="900113" y="1196975"/>
            <a:ext cx="7559675"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411413" y="42227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r>
              <a:rPr lang="en-US" sz="3600" b="1" dirty="0">
                <a:solidFill>
                  <a:srgbClr val="FF0000"/>
                </a:solidFill>
                <a:latin typeface="Calibri" panose="020F0502020204030204" pitchFamily="34" charset="0"/>
                <a:ea typeface="+mj-ea"/>
                <a:cs typeface="Century Gothic"/>
              </a:rPr>
              <a:t>Compliant Surveillance </a:t>
            </a:r>
            <a:endParaRPr lang="en-US" sz="3600" dirty="0">
              <a:solidFill>
                <a:srgbClr val="FF0000"/>
              </a:solidFill>
              <a:latin typeface="Calibri" panose="020F0502020204030204" pitchFamily="34" charset="0"/>
              <a:ea typeface="+mj-ea"/>
              <a:cs typeface="Century Gothic"/>
            </a:endParaRPr>
          </a:p>
        </p:txBody>
      </p:sp>
      <p:sp>
        <p:nvSpPr>
          <p:cNvPr id="43011" name="Rectangle 2"/>
          <p:cNvSpPr>
            <a:spLocks noChangeArrowheads="1"/>
          </p:cNvSpPr>
          <p:nvPr/>
        </p:nvSpPr>
        <p:spPr bwMode="auto">
          <a:xfrm>
            <a:off x="895350" y="2012950"/>
            <a:ext cx="76771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r>
              <a:rPr lang="en-GB" altLang="en-US" sz="3200">
                <a:latin typeface="Calibri" pitchFamily="34" charset="0"/>
              </a:rPr>
              <a:t>‘Covert surveillance must be focused and of short duration. Only specific and relevant individuals should be recorded’</a:t>
            </a:r>
          </a:p>
        </p:txBody>
      </p:sp>
      <p:cxnSp>
        <p:nvCxnSpPr>
          <p:cNvPr id="43012" name="Straight Connector 3"/>
          <p:cNvCxnSpPr>
            <a:cxnSpLocks noChangeShapeType="1"/>
          </p:cNvCxnSpPr>
          <p:nvPr/>
        </p:nvCxnSpPr>
        <p:spPr bwMode="auto">
          <a:xfrm>
            <a:off x="900113" y="1196975"/>
            <a:ext cx="7559675"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555875" y="387350"/>
            <a:ext cx="7772400" cy="1290638"/>
          </a:xfrm>
          <a:prstGeom prst="rect">
            <a:avLst/>
          </a:prstGeom>
        </p:spPr>
        <p:txBody>
          <a:bodyPr>
            <a:normAutofit fontScale="97500"/>
          </a:bodyPr>
          <a:lstStyle>
            <a:lvl1pPr algn="l">
              <a:defRPr/>
            </a:lvl1pPr>
          </a:lstStyle>
          <a:p>
            <a:pPr defTabSz="457200" eaLnBrk="1" fontAlgn="auto" hangingPunct="1">
              <a:spcAft>
                <a:spcPts val="0"/>
              </a:spcAft>
              <a:defRPr/>
            </a:pPr>
            <a:r>
              <a:rPr lang="en-US" sz="3600" b="1" dirty="0">
                <a:solidFill>
                  <a:srgbClr val="FF0000"/>
                </a:solidFill>
                <a:latin typeface="Calibri" panose="020F0502020204030204" pitchFamily="34" charset="0"/>
                <a:ea typeface="+mj-ea"/>
                <a:cs typeface="Century Gothic"/>
              </a:rPr>
              <a:t>Compliant Surveillance </a:t>
            </a:r>
            <a:endParaRPr lang="en-US" sz="3600" dirty="0">
              <a:solidFill>
                <a:srgbClr val="FF0000"/>
              </a:solidFill>
              <a:latin typeface="Calibri" panose="020F0502020204030204" pitchFamily="34" charset="0"/>
              <a:ea typeface="+mj-ea"/>
              <a:cs typeface="Century Gothic"/>
            </a:endParaRPr>
          </a:p>
        </p:txBody>
      </p:sp>
      <p:sp>
        <p:nvSpPr>
          <p:cNvPr id="3" name="Rectangle 2"/>
          <p:cNvSpPr/>
          <p:nvPr/>
        </p:nvSpPr>
        <p:spPr>
          <a:xfrm>
            <a:off x="590550" y="1333500"/>
            <a:ext cx="7991475" cy="3878263"/>
          </a:xfrm>
          <a:prstGeom prst="rect">
            <a:avLst/>
          </a:prstGeom>
        </p:spPr>
        <p:txBody>
          <a:bodyPr>
            <a:spAutoFit/>
          </a:bodyPr>
          <a:lstStyle/>
          <a:p>
            <a:pPr>
              <a:defRPr/>
            </a:pPr>
            <a:r>
              <a:rPr lang="en-GB" sz="1800" b="1" dirty="0">
                <a:latin typeface="Calibri" panose="020F0502020204030204" pitchFamily="34" charset="0"/>
              </a:rPr>
              <a:t>‘Focused and of short duration’</a:t>
            </a:r>
          </a:p>
          <a:p>
            <a:pPr>
              <a:defRPr/>
            </a:pPr>
            <a:endParaRPr lang="en-GB" sz="1800" b="1" dirty="0">
              <a:latin typeface="Calibri" panose="020F0502020204030204" pitchFamily="34" charset="0"/>
            </a:endParaRPr>
          </a:p>
          <a:p>
            <a:pPr>
              <a:defRPr/>
            </a:pPr>
            <a:r>
              <a:rPr lang="en-GB" sz="1800" dirty="0">
                <a:latin typeface="Calibri" panose="020F0502020204030204" pitchFamily="34" charset="0"/>
              </a:rPr>
              <a:t>Agreed and targeted surveillance</a:t>
            </a:r>
          </a:p>
          <a:p>
            <a:pPr marL="285750" indent="-285750">
              <a:buFont typeface="Arial" panose="020B0604020202020204" pitchFamily="34" charset="0"/>
              <a:buChar char="•"/>
              <a:defRPr/>
            </a:pPr>
            <a:r>
              <a:rPr lang="en-GB" sz="1800" dirty="0">
                <a:latin typeface="Calibri" panose="020F0502020204030204" pitchFamily="34" charset="0"/>
              </a:rPr>
              <a:t>Proportionate deployment of surveillance having regard for the objective of the operation.</a:t>
            </a:r>
          </a:p>
          <a:p>
            <a:pPr>
              <a:defRPr/>
            </a:pPr>
            <a:r>
              <a:rPr lang="en-GB" sz="1800" dirty="0">
                <a:latin typeface="Calibri" panose="020F0502020204030204" pitchFamily="34" charset="0"/>
              </a:rPr>
              <a:t> </a:t>
            </a:r>
          </a:p>
          <a:p>
            <a:pPr>
              <a:defRPr/>
            </a:pPr>
            <a:r>
              <a:rPr lang="en-GB" sz="1800" dirty="0">
                <a:latin typeface="Calibri" panose="020F0502020204030204" pitchFamily="34" charset="0"/>
              </a:rPr>
              <a:t>Only specific and relevant individuals should be recorded</a:t>
            </a:r>
          </a:p>
          <a:p>
            <a:pPr marL="285750" indent="-285750">
              <a:buFont typeface="Arial" panose="020B0604020202020204" pitchFamily="34" charset="0"/>
              <a:buChar char="•"/>
              <a:defRPr/>
            </a:pPr>
            <a:r>
              <a:rPr lang="en-GB" sz="1800" dirty="0">
                <a:latin typeface="Calibri" panose="020F0502020204030204" pitchFamily="34" charset="0"/>
              </a:rPr>
              <a:t>Obtain film of those relevant to the objective of the Operation and take steps to minimise the likelihood of collateral intrusion</a:t>
            </a:r>
          </a:p>
          <a:p>
            <a:pPr marL="285750" indent="-285750">
              <a:buFont typeface="Arial" panose="020B0604020202020204" pitchFamily="34" charset="0"/>
              <a:buChar char="•"/>
              <a:defRPr/>
            </a:pPr>
            <a:r>
              <a:rPr lang="en-GB" sz="1800" dirty="0">
                <a:latin typeface="Calibri" panose="020F0502020204030204" pitchFamily="34" charset="0"/>
              </a:rPr>
              <a:t>No filming though windows into private home</a:t>
            </a:r>
          </a:p>
          <a:p>
            <a:pPr marL="285750" indent="-285750">
              <a:buFont typeface="Arial" panose="020B0604020202020204" pitchFamily="34" charset="0"/>
              <a:buChar char="•"/>
              <a:defRPr/>
            </a:pPr>
            <a:r>
              <a:rPr lang="en-GB" sz="1800" dirty="0">
                <a:latin typeface="Calibri" panose="020F0502020204030204" pitchFamily="34" charset="0"/>
              </a:rPr>
              <a:t>No filming in sensitive areas </a:t>
            </a:r>
            <a:r>
              <a:rPr lang="en-GB" sz="1800" dirty="0" err="1">
                <a:latin typeface="Calibri" panose="020F0502020204030204" pitchFamily="34" charset="0"/>
              </a:rPr>
              <a:t>e.g</a:t>
            </a:r>
            <a:r>
              <a:rPr lang="en-GB" sz="1800" dirty="0">
                <a:latin typeface="Calibri" panose="020F0502020204030204" pitchFamily="34" charset="0"/>
              </a:rPr>
              <a:t> in the area of schools, public swimming baths.</a:t>
            </a:r>
          </a:p>
          <a:p>
            <a:pPr>
              <a:defRPr/>
            </a:pPr>
            <a:endParaRPr lang="en-GB" sz="1600" dirty="0">
              <a:latin typeface="Calibri" panose="020F0502020204030204" pitchFamily="34" charset="0"/>
            </a:endParaRPr>
          </a:p>
          <a:p>
            <a:pPr>
              <a:defRPr/>
            </a:pPr>
            <a:endParaRPr lang="en-GB" sz="3200" dirty="0">
              <a:latin typeface="Calibri" panose="020F0502020204030204" pitchFamily="34" charset="0"/>
            </a:endParaRPr>
          </a:p>
        </p:txBody>
      </p:sp>
      <p:cxnSp>
        <p:nvCxnSpPr>
          <p:cNvPr id="44036" name="Straight Connector 3"/>
          <p:cNvCxnSpPr>
            <a:cxnSpLocks noChangeShapeType="1"/>
          </p:cNvCxnSpPr>
          <p:nvPr/>
        </p:nvCxnSpPr>
        <p:spPr bwMode="auto">
          <a:xfrm>
            <a:off x="827088" y="1196975"/>
            <a:ext cx="7561262"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wnF\AppData\Local\Microsoft\Windows\Temporary Internet Files\Content.IE5\L6D8OZ0B\Internet-Marketing-Success[1].jpg"/>
          <p:cNvPicPr>
            <a:picLocks noChangeAspect="1" noChangeArrowheads="1"/>
          </p:cNvPicPr>
          <p:nvPr/>
        </p:nvPicPr>
        <p:blipFill rotWithShape="1">
          <a:blip r:embed="rId2">
            <a:grayscl/>
          </a:blip>
          <a:srcRect b="5899"/>
          <a:stretch/>
        </p:blipFill>
        <p:spPr bwMode="auto">
          <a:xfrm>
            <a:off x="3121025" y="4175125"/>
            <a:ext cx="2109788" cy="2682875"/>
          </a:xfrm>
          <a:prstGeom prst="rect">
            <a:avLst/>
          </a:prstGeom>
          <a:ln w="254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2560638" y="381000"/>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r>
              <a:rPr lang="en-US" sz="3600" b="1" dirty="0">
                <a:solidFill>
                  <a:srgbClr val="FF0000"/>
                </a:solidFill>
                <a:latin typeface="Calibri" panose="020F0502020204030204" pitchFamily="34" charset="0"/>
                <a:ea typeface="+mj-ea"/>
                <a:cs typeface="Century Gothic"/>
              </a:rPr>
              <a:t>Compliant Surveillance </a:t>
            </a:r>
            <a:endParaRPr lang="en-US" sz="3600" dirty="0">
              <a:solidFill>
                <a:srgbClr val="FF0000"/>
              </a:solidFill>
              <a:latin typeface="Calibri" panose="020F0502020204030204" pitchFamily="34" charset="0"/>
              <a:ea typeface="+mj-ea"/>
              <a:cs typeface="Century Gothic"/>
            </a:endParaRPr>
          </a:p>
        </p:txBody>
      </p:sp>
      <p:sp>
        <p:nvSpPr>
          <p:cNvPr id="3" name="Rectangle 2"/>
          <p:cNvSpPr/>
          <p:nvPr/>
        </p:nvSpPr>
        <p:spPr>
          <a:xfrm>
            <a:off x="590550" y="1333500"/>
            <a:ext cx="7991475" cy="3632200"/>
          </a:xfrm>
          <a:prstGeom prst="rect">
            <a:avLst/>
          </a:prstGeom>
        </p:spPr>
        <p:txBody>
          <a:bodyPr>
            <a:spAutoFit/>
          </a:bodyPr>
          <a:lstStyle/>
          <a:p>
            <a:pPr>
              <a:defRPr/>
            </a:pPr>
            <a:r>
              <a:rPr lang="en-GB" b="1" dirty="0">
                <a:latin typeface="Calibri" panose="020F0502020204030204" pitchFamily="34" charset="0"/>
              </a:rPr>
              <a:t>What is a ‘result’?</a:t>
            </a:r>
          </a:p>
          <a:p>
            <a:pPr>
              <a:defRPr/>
            </a:pPr>
            <a:endParaRPr lang="en-GB" sz="1600" b="1" dirty="0">
              <a:latin typeface="Calibri" panose="020F0502020204030204" pitchFamily="34" charset="0"/>
            </a:endParaRPr>
          </a:p>
          <a:p>
            <a:pPr marL="285750" indent="-285750">
              <a:buFont typeface="Arial" panose="020B0604020202020204" pitchFamily="34" charset="0"/>
              <a:buChar char="•"/>
              <a:defRPr/>
            </a:pPr>
            <a:r>
              <a:rPr lang="en-GB" sz="1800" dirty="0">
                <a:latin typeface="Calibri" panose="020F0502020204030204" pitchFamily="34" charset="0"/>
              </a:rPr>
              <a:t>Surveillance is a passive intelligence gathering activity</a:t>
            </a:r>
          </a:p>
          <a:p>
            <a:pPr>
              <a:defRPr/>
            </a:pPr>
            <a:endParaRPr lang="en-GB" sz="1800" dirty="0">
              <a:latin typeface="Calibri" panose="020F0502020204030204" pitchFamily="34" charset="0"/>
            </a:endParaRPr>
          </a:p>
          <a:p>
            <a:pPr marL="285750" indent="-285750">
              <a:buFont typeface="Arial" panose="020B0604020202020204" pitchFamily="34" charset="0"/>
              <a:buChar char="•"/>
              <a:defRPr/>
            </a:pPr>
            <a:r>
              <a:rPr lang="en-GB" sz="1800" dirty="0">
                <a:latin typeface="Calibri" panose="020F0502020204030204" pitchFamily="34" charset="0"/>
              </a:rPr>
              <a:t>It can capture evidence to suggest fraudulent activity leading to savings to the Client and further legal sanction where appropriate.</a:t>
            </a:r>
          </a:p>
          <a:p>
            <a:pPr>
              <a:defRPr/>
            </a:pPr>
            <a:endParaRPr lang="en-GB" sz="1800" dirty="0">
              <a:latin typeface="Calibri" panose="020F0502020204030204" pitchFamily="34" charset="0"/>
            </a:endParaRPr>
          </a:p>
          <a:p>
            <a:pPr marL="285750" indent="-285750">
              <a:buFont typeface="Arial" panose="020B0604020202020204" pitchFamily="34" charset="0"/>
              <a:buChar char="•"/>
              <a:defRPr/>
            </a:pPr>
            <a:r>
              <a:rPr lang="en-GB" sz="1800" dirty="0">
                <a:latin typeface="Calibri" panose="020F0502020204030204" pitchFamily="34" charset="0"/>
              </a:rPr>
              <a:t>It can also prove the Claim is genuine and ensure a more timely and therefore cost efficient settlement of the Claim in question.</a:t>
            </a:r>
          </a:p>
          <a:p>
            <a:pPr>
              <a:defRPr/>
            </a:pPr>
            <a:endParaRPr lang="en-GB" sz="1600" dirty="0">
              <a:latin typeface="Calibri" panose="020F0502020204030204" pitchFamily="34" charset="0"/>
            </a:endParaRPr>
          </a:p>
          <a:p>
            <a:pPr>
              <a:defRPr/>
            </a:pPr>
            <a:endParaRPr lang="en-GB" sz="1600" dirty="0">
              <a:latin typeface="Calibri" panose="020F0502020204030204" pitchFamily="34" charset="0"/>
            </a:endParaRPr>
          </a:p>
          <a:p>
            <a:pPr>
              <a:defRPr/>
            </a:pPr>
            <a:endParaRPr lang="en-GB" sz="3200" dirty="0">
              <a:latin typeface="Calibri" panose="020F0502020204030204" pitchFamily="34" charset="0"/>
            </a:endParaRPr>
          </a:p>
        </p:txBody>
      </p:sp>
      <p:cxnSp>
        <p:nvCxnSpPr>
          <p:cNvPr id="45061" name="Straight Connector 4"/>
          <p:cNvCxnSpPr>
            <a:cxnSpLocks noChangeShapeType="1"/>
          </p:cNvCxnSpPr>
          <p:nvPr/>
        </p:nvCxnSpPr>
        <p:spPr bwMode="auto">
          <a:xfrm>
            <a:off x="900113" y="1196975"/>
            <a:ext cx="7559675"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779463" y="5624513"/>
            <a:ext cx="6400800" cy="1752600"/>
          </a:xfrm>
          <a:prstGeom prst="rect">
            <a:avLst/>
          </a:prstGeom>
        </p:spPr>
        <p:txBody>
          <a:bodyPr>
            <a:normAutofit/>
          </a:bodyPr>
          <a:lstStyle/>
          <a:p>
            <a:pPr marL="342900" indent="-342900" defTabSz="457200" eaLnBrk="1" fontAlgn="auto" hangingPunct="1">
              <a:spcBef>
                <a:spcPct val="20000"/>
              </a:spcBef>
              <a:spcAft>
                <a:spcPts val="0"/>
              </a:spcAft>
              <a:buFont typeface="Arial"/>
              <a:buNone/>
              <a:defRPr/>
            </a:pPr>
            <a:endParaRPr lang="en-US" sz="2000" b="1" dirty="0">
              <a:solidFill>
                <a:schemeClr val="bg1">
                  <a:lumMod val="95000"/>
                </a:schemeClr>
              </a:solidFill>
              <a:latin typeface="Calibri" panose="020F0502020204030204" pitchFamily="34" charset="0"/>
              <a:ea typeface="+mn-ea"/>
              <a:cs typeface="Century Gothic"/>
            </a:endParaRPr>
          </a:p>
        </p:txBody>
      </p:sp>
      <p:sp>
        <p:nvSpPr>
          <p:cNvPr id="10" name="Title 1"/>
          <p:cNvSpPr txBox="1">
            <a:spLocks/>
          </p:cNvSpPr>
          <p:nvPr/>
        </p:nvSpPr>
        <p:spPr>
          <a:xfrm>
            <a:off x="1116013" y="2536825"/>
            <a:ext cx="5287962" cy="1292225"/>
          </a:xfrm>
          <a:prstGeom prst="rect">
            <a:avLst/>
          </a:prstGeom>
        </p:spPr>
        <p:txBody>
          <a:bodyPr>
            <a:normAutofit fontScale="97500"/>
          </a:bodyPr>
          <a:lstStyle>
            <a:lvl1pPr algn="l">
              <a:defRPr/>
            </a:lvl1pPr>
          </a:lstStyle>
          <a:p>
            <a:pPr defTabSz="457200" eaLnBrk="1" fontAlgn="auto" hangingPunct="1">
              <a:spcAft>
                <a:spcPts val="0"/>
              </a:spcAft>
              <a:defRPr/>
            </a:pPr>
            <a:r>
              <a:rPr lang="en-GB" sz="3600" b="1" dirty="0">
                <a:solidFill>
                  <a:srgbClr val="FF0000"/>
                </a:solidFill>
                <a:latin typeface="Calibri" panose="020F0502020204030204" pitchFamily="34" charset="0"/>
                <a:ea typeface="+mj-ea"/>
                <a:cs typeface="Century Gothic"/>
              </a:rPr>
              <a:t>Questions and Next Steps</a:t>
            </a:r>
            <a:endParaRPr lang="en-US" sz="3600" dirty="0">
              <a:solidFill>
                <a:srgbClr val="FF0000"/>
              </a:solidFill>
              <a:latin typeface="Calibri" panose="020F0502020204030204" pitchFamily="34" charset="0"/>
              <a:ea typeface="+mj-ea"/>
              <a:cs typeface="Century Gothic"/>
            </a:endParaRPr>
          </a:p>
        </p:txBody>
      </p:sp>
      <p:sp>
        <p:nvSpPr>
          <p:cNvPr id="13" name="Rectangle 12"/>
          <p:cNvSpPr/>
          <p:nvPr/>
        </p:nvSpPr>
        <p:spPr>
          <a:xfrm>
            <a:off x="7785100" y="1016000"/>
            <a:ext cx="1358900" cy="47894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8275" y="1303338"/>
            <a:ext cx="15335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787400"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22" name="Subtitle 2"/>
          <p:cNvSpPr txBox="1">
            <a:spLocks/>
          </p:cNvSpPr>
          <p:nvPr/>
        </p:nvSpPr>
        <p:spPr>
          <a:xfrm>
            <a:off x="787400" y="2635250"/>
            <a:ext cx="6400800" cy="3697288"/>
          </a:xfrm>
          <a:prstGeom prst="rect">
            <a:avLst/>
          </a:prstGeom>
        </p:spPr>
        <p:txBody>
          <a:bodyPr>
            <a:normAutofit/>
          </a:bodyPr>
          <a:lstStyle>
            <a:lvl1pPr>
              <a:buNone/>
              <a:defRPr b="0" baseline="0"/>
            </a:lvl1pPr>
          </a:lstStyle>
          <a:p>
            <a:pPr marL="342900" indent="-342900" defTabSz="457200" eaLnBrk="1" fontAlgn="auto" hangingPunct="1">
              <a:spcBef>
                <a:spcPct val="20000"/>
              </a:spcBef>
              <a:spcAft>
                <a:spcPts val="0"/>
              </a:spcAft>
              <a:buFont typeface="Arial"/>
              <a:buNone/>
              <a:defRPr/>
            </a:pPr>
            <a:r>
              <a:rPr lang="en-US" dirty="0">
                <a:solidFill>
                  <a:schemeClr val="tx1">
                    <a:lumMod val="50000"/>
                    <a:lumOff val="50000"/>
                  </a:schemeClr>
                </a:solidFill>
                <a:latin typeface="Calibri" panose="020F0502020204030204" pitchFamily="34" charset="0"/>
                <a:cs typeface="Century Gothic"/>
              </a:rPr>
              <a:t> </a:t>
            </a:r>
            <a:endParaRPr lang="en-US" dirty="0">
              <a:solidFill>
                <a:schemeClr val="tx1">
                  <a:lumMod val="50000"/>
                  <a:lumOff val="50000"/>
                </a:schemeClr>
              </a:solidFill>
              <a:latin typeface="Calibri" panose="020F0502020204030204" pitchFamily="34" charset="0"/>
              <a:ea typeface="+mn-ea"/>
              <a:cs typeface="Century Gothic"/>
            </a:endParaRPr>
          </a:p>
        </p:txBody>
      </p:sp>
      <p:sp>
        <p:nvSpPr>
          <p:cNvPr id="6" name="Title 1"/>
          <p:cNvSpPr txBox="1">
            <a:spLocks/>
          </p:cNvSpPr>
          <p:nvPr/>
        </p:nvSpPr>
        <p:spPr>
          <a:xfrm>
            <a:off x="588963"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8" name="Title 1"/>
          <p:cNvSpPr txBox="1">
            <a:spLocks/>
          </p:cNvSpPr>
          <p:nvPr/>
        </p:nvSpPr>
        <p:spPr>
          <a:xfrm>
            <a:off x="869950" y="11541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endParaRPr lang="en-US" sz="2700" dirty="0">
              <a:solidFill>
                <a:srgbClr val="138262"/>
              </a:solidFill>
              <a:latin typeface="Calibri" panose="020F0502020204030204" pitchFamily="34" charset="0"/>
              <a:ea typeface="+mj-ea"/>
              <a:cs typeface="Century Gothic"/>
            </a:endParaRPr>
          </a:p>
        </p:txBody>
      </p:sp>
      <p:sp>
        <p:nvSpPr>
          <p:cNvPr id="7" name="Title 1"/>
          <p:cNvSpPr txBox="1">
            <a:spLocks/>
          </p:cNvSpPr>
          <p:nvPr/>
        </p:nvSpPr>
        <p:spPr>
          <a:xfrm>
            <a:off x="3711575" y="401638"/>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r>
              <a:rPr lang="en-GB" sz="3600" b="1" dirty="0">
                <a:solidFill>
                  <a:srgbClr val="FF0000"/>
                </a:solidFill>
                <a:latin typeface="Calibri" panose="020F0502020204030204" pitchFamily="34" charset="0"/>
                <a:ea typeface="+mj-ea"/>
                <a:cs typeface="Century Gothic"/>
              </a:rPr>
              <a:t>Agenda</a:t>
            </a:r>
            <a:endParaRPr lang="en-US" sz="3600" dirty="0">
              <a:solidFill>
                <a:srgbClr val="FF0000"/>
              </a:solidFill>
              <a:latin typeface="Calibri" panose="020F0502020204030204" pitchFamily="34" charset="0"/>
              <a:ea typeface="+mj-ea"/>
              <a:cs typeface="Century Gothic"/>
            </a:endParaRPr>
          </a:p>
        </p:txBody>
      </p:sp>
      <p:sp>
        <p:nvSpPr>
          <p:cNvPr id="9" name="TextBox 8"/>
          <p:cNvSpPr txBox="1"/>
          <p:nvPr/>
        </p:nvSpPr>
        <p:spPr>
          <a:xfrm>
            <a:off x="588963" y="2197100"/>
            <a:ext cx="7221537" cy="2122488"/>
          </a:xfrm>
          <a:prstGeom prst="rect">
            <a:avLst/>
          </a:prstGeom>
          <a:noFill/>
        </p:spPr>
        <p:txBody>
          <a:bodyPr>
            <a:spAutoFit/>
          </a:bodyPr>
          <a:lstStyle/>
          <a:p>
            <a:pPr marL="171450" indent="-171450">
              <a:lnSpc>
                <a:spcPct val="150000"/>
              </a:lnSpc>
              <a:buClr>
                <a:srgbClr val="FF0000"/>
              </a:buClr>
              <a:buFont typeface="Arial" panose="020B0604020202020204" pitchFamily="34" charset="0"/>
              <a:buChar char="•"/>
              <a:defRPr/>
            </a:pPr>
            <a:r>
              <a:rPr lang="en-GB" dirty="0">
                <a:latin typeface="Calibri" panose="020F0502020204030204" pitchFamily="34" charset="0"/>
              </a:rPr>
              <a:t>Compliance</a:t>
            </a:r>
          </a:p>
          <a:p>
            <a:pPr marL="171450" indent="-171450">
              <a:lnSpc>
                <a:spcPct val="150000"/>
              </a:lnSpc>
              <a:buClr>
                <a:srgbClr val="FF0000"/>
              </a:buClr>
              <a:buFont typeface="Arial" panose="020B0604020202020204" pitchFamily="34" charset="0"/>
              <a:buChar char="•"/>
              <a:defRPr/>
            </a:pPr>
            <a:r>
              <a:rPr lang="en-GB" dirty="0">
                <a:latin typeface="Calibri" panose="020F0502020204030204" pitchFamily="34" charset="0"/>
              </a:rPr>
              <a:t>Intelligence led investigation</a:t>
            </a:r>
          </a:p>
          <a:p>
            <a:pPr marL="171450" indent="-171450">
              <a:lnSpc>
                <a:spcPct val="150000"/>
              </a:lnSpc>
              <a:buClr>
                <a:srgbClr val="FF0000"/>
              </a:buClr>
              <a:buFont typeface="Arial" panose="020B0604020202020204" pitchFamily="34" charset="0"/>
              <a:buChar char="•"/>
              <a:defRPr/>
            </a:pPr>
            <a:r>
              <a:rPr lang="en-GB" dirty="0">
                <a:latin typeface="Calibri" panose="020F0502020204030204" pitchFamily="34" charset="0"/>
              </a:rPr>
              <a:t>Surveillance as part of an investigation </a:t>
            </a:r>
          </a:p>
          <a:p>
            <a:pPr marL="171450" indent="-171450">
              <a:buClr>
                <a:srgbClr val="138262"/>
              </a:buClr>
              <a:buFont typeface="Arial" panose="020B0604020202020204" pitchFamily="34" charset="0"/>
              <a:buChar char="•"/>
              <a:defRPr/>
            </a:pPr>
            <a:endParaRPr lang="en-GB" sz="1200" dirty="0"/>
          </a:p>
          <a:p>
            <a:pPr>
              <a:defRPr/>
            </a:pPr>
            <a:endParaRPr lang="en-GB" sz="1200" dirty="0">
              <a:latin typeface="Calibri" panose="020F050202020403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787400"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22" name="Subtitle 2"/>
          <p:cNvSpPr txBox="1">
            <a:spLocks/>
          </p:cNvSpPr>
          <p:nvPr/>
        </p:nvSpPr>
        <p:spPr>
          <a:xfrm>
            <a:off x="787400" y="2635250"/>
            <a:ext cx="6400800" cy="3697288"/>
          </a:xfrm>
          <a:prstGeom prst="rect">
            <a:avLst/>
          </a:prstGeom>
        </p:spPr>
        <p:txBody>
          <a:bodyPr>
            <a:normAutofit/>
          </a:bodyPr>
          <a:lstStyle>
            <a:lvl1pPr>
              <a:buNone/>
              <a:defRPr b="0" baseline="0"/>
            </a:lvl1pPr>
          </a:lstStyle>
          <a:p>
            <a:pPr marL="342900" indent="-342900" defTabSz="457200" eaLnBrk="1" fontAlgn="auto" hangingPunct="1">
              <a:spcBef>
                <a:spcPct val="20000"/>
              </a:spcBef>
              <a:spcAft>
                <a:spcPts val="0"/>
              </a:spcAft>
              <a:buFont typeface="Arial"/>
              <a:buNone/>
              <a:defRPr/>
            </a:pPr>
            <a:r>
              <a:rPr lang="en-US" dirty="0">
                <a:solidFill>
                  <a:schemeClr val="tx1">
                    <a:lumMod val="50000"/>
                    <a:lumOff val="50000"/>
                  </a:schemeClr>
                </a:solidFill>
                <a:latin typeface="Calibri" panose="020F0502020204030204" pitchFamily="34" charset="0"/>
                <a:cs typeface="Century Gothic"/>
              </a:rPr>
              <a:t> </a:t>
            </a:r>
            <a:endParaRPr lang="en-US" dirty="0">
              <a:solidFill>
                <a:schemeClr val="tx1">
                  <a:lumMod val="50000"/>
                  <a:lumOff val="50000"/>
                </a:schemeClr>
              </a:solidFill>
              <a:latin typeface="Calibri" panose="020F0502020204030204" pitchFamily="34" charset="0"/>
              <a:ea typeface="+mn-ea"/>
              <a:cs typeface="Century Gothic"/>
            </a:endParaRPr>
          </a:p>
        </p:txBody>
      </p:sp>
      <p:sp>
        <p:nvSpPr>
          <p:cNvPr id="6" name="Title 1"/>
          <p:cNvSpPr txBox="1">
            <a:spLocks/>
          </p:cNvSpPr>
          <p:nvPr/>
        </p:nvSpPr>
        <p:spPr>
          <a:xfrm>
            <a:off x="588963"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8" name="Title 1"/>
          <p:cNvSpPr txBox="1">
            <a:spLocks/>
          </p:cNvSpPr>
          <p:nvPr/>
        </p:nvSpPr>
        <p:spPr>
          <a:xfrm>
            <a:off x="869950" y="11541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endParaRPr lang="en-US" sz="2700" dirty="0">
              <a:solidFill>
                <a:srgbClr val="138262"/>
              </a:solidFill>
              <a:latin typeface="Calibri" panose="020F0502020204030204" pitchFamily="34" charset="0"/>
              <a:ea typeface="+mj-ea"/>
              <a:cs typeface="Century Gothic"/>
            </a:endParaRPr>
          </a:p>
        </p:txBody>
      </p:sp>
      <p:sp>
        <p:nvSpPr>
          <p:cNvPr id="7" name="Title 1"/>
          <p:cNvSpPr txBox="1">
            <a:spLocks/>
          </p:cNvSpPr>
          <p:nvPr/>
        </p:nvSpPr>
        <p:spPr>
          <a:xfrm>
            <a:off x="1192213" y="38576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r>
              <a:rPr lang="en-GB" sz="3600" b="1" dirty="0">
                <a:solidFill>
                  <a:srgbClr val="FF0000"/>
                </a:solidFill>
                <a:latin typeface="Calibri" panose="020F0502020204030204" pitchFamily="34" charset="0"/>
                <a:ea typeface="+mj-ea"/>
                <a:cs typeface="Century Gothic"/>
              </a:rPr>
              <a:t>Surveillance ‘an aid to investigation’ </a:t>
            </a:r>
            <a:endParaRPr lang="en-US" sz="3600" dirty="0">
              <a:solidFill>
                <a:srgbClr val="FF0000"/>
              </a:solidFill>
              <a:latin typeface="Calibri" panose="020F0502020204030204" pitchFamily="34" charset="0"/>
              <a:ea typeface="+mj-ea"/>
              <a:cs typeface="Century Gothic"/>
            </a:endParaRPr>
          </a:p>
        </p:txBody>
      </p:sp>
      <p:sp>
        <p:nvSpPr>
          <p:cNvPr id="9" name="TextBox 8"/>
          <p:cNvSpPr txBox="1"/>
          <p:nvPr/>
        </p:nvSpPr>
        <p:spPr>
          <a:xfrm>
            <a:off x="669925" y="1587500"/>
            <a:ext cx="7221538" cy="646113"/>
          </a:xfrm>
          <a:prstGeom prst="rect">
            <a:avLst/>
          </a:prstGeom>
          <a:noFill/>
        </p:spPr>
        <p:txBody>
          <a:bodyPr>
            <a:spAutoFit/>
          </a:bodyPr>
          <a:lstStyle/>
          <a:p>
            <a:pPr>
              <a:buClr>
                <a:srgbClr val="138262"/>
              </a:buClr>
              <a:defRPr/>
            </a:pPr>
            <a:r>
              <a:rPr lang="en-GB" b="1" dirty="0">
                <a:solidFill>
                  <a:schemeClr val="tx1">
                    <a:lumMod val="75000"/>
                    <a:lumOff val="25000"/>
                  </a:schemeClr>
                </a:solidFill>
                <a:latin typeface="Calibri" panose="020F0502020204030204" pitchFamily="34" charset="0"/>
              </a:rPr>
              <a:t>Understanding the Legislation</a:t>
            </a:r>
          </a:p>
          <a:p>
            <a:pPr marL="171450" indent="-171450">
              <a:buClr>
                <a:srgbClr val="138262"/>
              </a:buClr>
              <a:buFont typeface="Arial" panose="020B0604020202020204" pitchFamily="34" charset="0"/>
              <a:buChar char="•"/>
              <a:defRPr/>
            </a:pPr>
            <a:endParaRPr lang="en-GB" sz="1200" dirty="0"/>
          </a:p>
        </p:txBody>
      </p:sp>
      <p:sp>
        <p:nvSpPr>
          <p:cNvPr id="18440" name="Rectangle 2"/>
          <p:cNvSpPr>
            <a:spLocks noChangeArrowheads="1"/>
          </p:cNvSpPr>
          <p:nvPr/>
        </p:nvSpPr>
        <p:spPr bwMode="auto">
          <a:xfrm>
            <a:off x="669925" y="2371725"/>
            <a:ext cx="56546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 typeface="Arial" charset="0"/>
              <a:buChar char="•"/>
            </a:pPr>
            <a:r>
              <a:rPr lang="en-GB" altLang="en-US" sz="2400">
                <a:latin typeface="Calibri" pitchFamily="34" charset="0"/>
              </a:rPr>
              <a:t>ECHR</a:t>
            </a:r>
          </a:p>
          <a:p>
            <a:pPr>
              <a:spcBef>
                <a:spcPct val="0"/>
              </a:spcBef>
              <a:buClrTx/>
              <a:buSzTx/>
              <a:buFont typeface="Arial" charset="0"/>
              <a:buChar char="•"/>
            </a:pPr>
            <a:r>
              <a:rPr lang="en-GB" altLang="en-US" sz="2400">
                <a:latin typeface="Calibri" pitchFamily="34" charset="0"/>
              </a:rPr>
              <a:t>Article 8 Human Rights Act</a:t>
            </a:r>
          </a:p>
          <a:p>
            <a:pPr>
              <a:spcBef>
                <a:spcPct val="0"/>
              </a:spcBef>
              <a:buClrTx/>
              <a:buSzTx/>
              <a:buFont typeface="Arial" charset="0"/>
              <a:buChar char="•"/>
            </a:pPr>
            <a:r>
              <a:rPr lang="en-GB" altLang="en-US" sz="2400">
                <a:latin typeface="Calibri" pitchFamily="34" charset="0"/>
              </a:rPr>
              <a:t>Covert Surveillance Bill 2008</a:t>
            </a:r>
          </a:p>
          <a:p>
            <a:pPr>
              <a:spcBef>
                <a:spcPct val="0"/>
              </a:spcBef>
              <a:buClrTx/>
              <a:buSzTx/>
              <a:buFont typeface="Arial" charset="0"/>
              <a:buChar char="•"/>
            </a:pPr>
            <a:r>
              <a:rPr lang="en-GB" altLang="en-US" sz="2400">
                <a:latin typeface="Calibri" pitchFamily="34" charset="0"/>
              </a:rPr>
              <a:t>Criminal Justice( Surveillance Bill ) 2009</a:t>
            </a:r>
          </a:p>
          <a:p>
            <a:pPr>
              <a:spcBef>
                <a:spcPct val="0"/>
              </a:spcBef>
              <a:buClrTx/>
              <a:buSzTx/>
              <a:buFont typeface="Arial" charset="0"/>
              <a:buChar char="•"/>
            </a:pPr>
            <a:r>
              <a:rPr lang="en-GB" altLang="en-US" sz="2400">
                <a:latin typeface="Calibri" pitchFamily="34" charset="0"/>
              </a:rPr>
              <a:t>The Privacy Bill 2006</a:t>
            </a:r>
          </a:p>
          <a:p>
            <a:pPr>
              <a:spcBef>
                <a:spcPct val="0"/>
              </a:spcBef>
              <a:buClrTx/>
              <a:buSzTx/>
              <a:buFont typeface="Arial" charset="0"/>
              <a:buChar char="•"/>
            </a:pPr>
            <a:r>
              <a:rPr lang="en-GB" altLang="en-US" sz="2400">
                <a:latin typeface="Calibri" pitchFamily="34" charset="0"/>
              </a:rPr>
              <a:t>Data Protection Act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0122" y="2328254"/>
            <a:ext cx="2809679" cy="2427269"/>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787400"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22" name="Subtitle 2"/>
          <p:cNvSpPr txBox="1">
            <a:spLocks/>
          </p:cNvSpPr>
          <p:nvPr/>
        </p:nvSpPr>
        <p:spPr>
          <a:xfrm>
            <a:off x="787400" y="2635250"/>
            <a:ext cx="6400800" cy="3697288"/>
          </a:xfrm>
          <a:prstGeom prst="rect">
            <a:avLst/>
          </a:prstGeom>
        </p:spPr>
        <p:txBody>
          <a:bodyPr>
            <a:normAutofit/>
          </a:bodyPr>
          <a:lstStyle>
            <a:lvl1pPr>
              <a:buNone/>
              <a:defRPr b="0" baseline="0"/>
            </a:lvl1pPr>
          </a:lstStyle>
          <a:p>
            <a:pPr marL="342900" indent="-342900" defTabSz="457200" eaLnBrk="1" fontAlgn="auto" hangingPunct="1">
              <a:spcBef>
                <a:spcPct val="20000"/>
              </a:spcBef>
              <a:spcAft>
                <a:spcPts val="0"/>
              </a:spcAft>
              <a:buFont typeface="Arial"/>
              <a:buNone/>
              <a:defRPr/>
            </a:pPr>
            <a:r>
              <a:rPr lang="en-US" dirty="0">
                <a:solidFill>
                  <a:schemeClr val="tx1">
                    <a:lumMod val="50000"/>
                    <a:lumOff val="50000"/>
                  </a:schemeClr>
                </a:solidFill>
                <a:latin typeface="Calibri" panose="020F0502020204030204" pitchFamily="34" charset="0"/>
                <a:cs typeface="Century Gothic"/>
              </a:rPr>
              <a:t> </a:t>
            </a:r>
            <a:endParaRPr lang="en-US" dirty="0">
              <a:solidFill>
                <a:schemeClr val="tx1">
                  <a:lumMod val="50000"/>
                  <a:lumOff val="50000"/>
                </a:schemeClr>
              </a:solidFill>
              <a:latin typeface="Calibri" panose="020F0502020204030204" pitchFamily="34" charset="0"/>
              <a:ea typeface="+mn-ea"/>
              <a:cs typeface="Century Gothic"/>
            </a:endParaRPr>
          </a:p>
        </p:txBody>
      </p:sp>
      <p:sp>
        <p:nvSpPr>
          <p:cNvPr id="6" name="Title 1"/>
          <p:cNvSpPr txBox="1">
            <a:spLocks/>
          </p:cNvSpPr>
          <p:nvPr/>
        </p:nvSpPr>
        <p:spPr>
          <a:xfrm>
            <a:off x="588963"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8" name="Title 1"/>
          <p:cNvSpPr txBox="1">
            <a:spLocks/>
          </p:cNvSpPr>
          <p:nvPr/>
        </p:nvSpPr>
        <p:spPr>
          <a:xfrm>
            <a:off x="869950" y="11541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endParaRPr lang="en-US" sz="2700" dirty="0">
              <a:solidFill>
                <a:srgbClr val="138262"/>
              </a:solidFill>
              <a:latin typeface="Calibri" panose="020F0502020204030204" pitchFamily="34" charset="0"/>
              <a:ea typeface="+mj-ea"/>
              <a:cs typeface="Century Gothic"/>
            </a:endParaRPr>
          </a:p>
        </p:txBody>
      </p:sp>
      <p:sp>
        <p:nvSpPr>
          <p:cNvPr id="7" name="Title 1"/>
          <p:cNvSpPr txBox="1">
            <a:spLocks/>
          </p:cNvSpPr>
          <p:nvPr/>
        </p:nvSpPr>
        <p:spPr>
          <a:xfrm>
            <a:off x="2416175" y="4302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r>
              <a:rPr lang="en-GB" sz="3600" b="1" dirty="0">
                <a:solidFill>
                  <a:srgbClr val="FF0000"/>
                </a:solidFill>
                <a:latin typeface="Calibri" panose="020F0502020204030204" pitchFamily="34" charset="0"/>
                <a:ea typeface="+mj-ea"/>
                <a:cs typeface="Century Gothic"/>
              </a:rPr>
              <a:t>Compliant Surveillance  </a:t>
            </a:r>
            <a:endParaRPr lang="en-US" sz="3600" dirty="0">
              <a:solidFill>
                <a:srgbClr val="FF0000"/>
              </a:solidFill>
              <a:latin typeface="Calibri" panose="020F0502020204030204" pitchFamily="34" charset="0"/>
              <a:ea typeface="+mj-ea"/>
              <a:cs typeface="Century Gothic"/>
            </a:endParaRPr>
          </a:p>
        </p:txBody>
      </p:sp>
      <p:sp>
        <p:nvSpPr>
          <p:cNvPr id="9" name="TextBox 8"/>
          <p:cNvSpPr txBox="1"/>
          <p:nvPr/>
        </p:nvSpPr>
        <p:spPr>
          <a:xfrm>
            <a:off x="588963" y="1676400"/>
            <a:ext cx="7583487" cy="2308225"/>
          </a:xfrm>
          <a:prstGeom prst="rect">
            <a:avLst/>
          </a:prstGeom>
          <a:noFill/>
        </p:spPr>
        <p:txBody>
          <a:bodyPr>
            <a:spAutoFit/>
          </a:bodyPr>
          <a:lstStyle/>
          <a:p>
            <a:pPr>
              <a:defRPr/>
            </a:pPr>
            <a:r>
              <a:rPr lang="en-GB" sz="2000" b="1" dirty="0">
                <a:latin typeface="Calibri" panose="020F0502020204030204" pitchFamily="34" charset="0"/>
              </a:rPr>
              <a:t>UK Experience</a:t>
            </a:r>
          </a:p>
          <a:p>
            <a:pPr marL="342900" indent="-342900">
              <a:buFont typeface="Arial" panose="020B0604020202020204" pitchFamily="34" charset="0"/>
              <a:buChar char="•"/>
              <a:defRPr/>
            </a:pPr>
            <a:r>
              <a:rPr lang="en-GB" sz="2000" dirty="0">
                <a:latin typeface="Calibri" panose="020F0502020204030204" pitchFamily="34" charset="0"/>
              </a:rPr>
              <a:t>ECHR  </a:t>
            </a:r>
          </a:p>
          <a:p>
            <a:pPr marL="342900" indent="-342900">
              <a:buFont typeface="Arial" panose="020B0604020202020204" pitchFamily="34" charset="0"/>
              <a:buChar char="•"/>
              <a:defRPr/>
            </a:pPr>
            <a:r>
              <a:rPr lang="en-GB" sz="2000" dirty="0">
                <a:latin typeface="Calibri" panose="020F0502020204030204" pitchFamily="34" charset="0"/>
              </a:rPr>
              <a:t>Regulation of Investigatory Powers Act 2000</a:t>
            </a:r>
          </a:p>
          <a:p>
            <a:pPr marL="342900" indent="-342900">
              <a:buFont typeface="Arial" panose="020B0604020202020204" pitchFamily="34" charset="0"/>
              <a:buChar char="•"/>
              <a:defRPr/>
            </a:pPr>
            <a:r>
              <a:rPr lang="en-GB" sz="2000" dirty="0">
                <a:latin typeface="Calibri" panose="020F0502020204030204" pitchFamily="34" charset="0"/>
              </a:rPr>
              <a:t>Provided legislature frame work for ‘directed’ and ‘intrusive’ surveillance by Police, Intelligence, any other Public bodies </a:t>
            </a:r>
          </a:p>
          <a:p>
            <a:pPr marL="342900" indent="-342900">
              <a:buFont typeface="Arial" panose="020B0604020202020204" pitchFamily="34" charset="0"/>
              <a:buChar char="•"/>
              <a:defRPr/>
            </a:pPr>
            <a:r>
              <a:rPr lang="en-GB" sz="2000" dirty="0">
                <a:latin typeface="Calibri" panose="020F0502020204030204" pitchFamily="34" charset="0"/>
              </a:rPr>
              <a:t>Investigatory Powers Tribunal</a:t>
            </a:r>
          </a:p>
          <a:p>
            <a:pPr marL="171450" indent="-171450">
              <a:buClr>
                <a:srgbClr val="138262"/>
              </a:buClr>
              <a:buFont typeface="Arial" panose="020B0604020202020204" pitchFamily="34" charset="0"/>
              <a:buChar char="•"/>
              <a:defRPr/>
            </a:pPr>
            <a:endParaRPr lang="en-GB" sz="1200" dirty="0"/>
          </a:p>
          <a:p>
            <a:pPr>
              <a:defRPr/>
            </a:pPr>
            <a:endParaRPr lang="en-GB" sz="1200" dirty="0">
              <a:latin typeface="Calibri" panose="020F050202020403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787400"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22" name="Subtitle 2"/>
          <p:cNvSpPr txBox="1">
            <a:spLocks/>
          </p:cNvSpPr>
          <p:nvPr/>
        </p:nvSpPr>
        <p:spPr>
          <a:xfrm>
            <a:off x="787400" y="2635250"/>
            <a:ext cx="6400800" cy="3697288"/>
          </a:xfrm>
          <a:prstGeom prst="rect">
            <a:avLst/>
          </a:prstGeom>
        </p:spPr>
        <p:txBody>
          <a:bodyPr>
            <a:normAutofit/>
          </a:bodyPr>
          <a:lstStyle>
            <a:lvl1pPr>
              <a:buNone/>
              <a:defRPr b="0" baseline="0"/>
            </a:lvl1pPr>
          </a:lstStyle>
          <a:p>
            <a:pPr marL="342900" indent="-342900" defTabSz="457200" eaLnBrk="1" fontAlgn="auto" hangingPunct="1">
              <a:spcBef>
                <a:spcPct val="20000"/>
              </a:spcBef>
              <a:spcAft>
                <a:spcPts val="0"/>
              </a:spcAft>
              <a:buFont typeface="Arial"/>
              <a:buNone/>
              <a:defRPr/>
            </a:pPr>
            <a:r>
              <a:rPr lang="en-US" dirty="0">
                <a:solidFill>
                  <a:schemeClr val="tx1">
                    <a:lumMod val="50000"/>
                    <a:lumOff val="50000"/>
                  </a:schemeClr>
                </a:solidFill>
                <a:latin typeface="Calibri" panose="020F0502020204030204" pitchFamily="34" charset="0"/>
                <a:cs typeface="Century Gothic"/>
              </a:rPr>
              <a:t> </a:t>
            </a:r>
            <a:endParaRPr lang="en-US" dirty="0">
              <a:solidFill>
                <a:schemeClr val="tx1">
                  <a:lumMod val="50000"/>
                  <a:lumOff val="50000"/>
                </a:schemeClr>
              </a:solidFill>
              <a:latin typeface="Calibri" panose="020F0502020204030204" pitchFamily="34" charset="0"/>
              <a:ea typeface="+mn-ea"/>
              <a:cs typeface="Century Gothic"/>
            </a:endParaRPr>
          </a:p>
        </p:txBody>
      </p:sp>
      <p:sp>
        <p:nvSpPr>
          <p:cNvPr id="6" name="Title 1"/>
          <p:cNvSpPr txBox="1">
            <a:spLocks/>
          </p:cNvSpPr>
          <p:nvPr/>
        </p:nvSpPr>
        <p:spPr>
          <a:xfrm>
            <a:off x="588963"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8" name="Title 1"/>
          <p:cNvSpPr txBox="1">
            <a:spLocks/>
          </p:cNvSpPr>
          <p:nvPr/>
        </p:nvSpPr>
        <p:spPr>
          <a:xfrm>
            <a:off x="869950" y="11541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endParaRPr lang="en-US" sz="2700" dirty="0">
              <a:solidFill>
                <a:srgbClr val="138262"/>
              </a:solidFill>
              <a:latin typeface="Calibri" panose="020F0502020204030204" pitchFamily="34" charset="0"/>
              <a:ea typeface="+mj-ea"/>
              <a:cs typeface="Century Gothic"/>
            </a:endParaRPr>
          </a:p>
        </p:txBody>
      </p:sp>
      <p:sp>
        <p:nvSpPr>
          <p:cNvPr id="7" name="Title 1"/>
          <p:cNvSpPr txBox="1">
            <a:spLocks/>
          </p:cNvSpPr>
          <p:nvPr/>
        </p:nvSpPr>
        <p:spPr>
          <a:xfrm>
            <a:off x="2271713" y="38576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r>
              <a:rPr lang="en-GB" sz="3600" b="1" dirty="0">
                <a:solidFill>
                  <a:srgbClr val="FF0000"/>
                </a:solidFill>
                <a:latin typeface="Calibri" panose="020F0502020204030204" pitchFamily="34" charset="0"/>
                <a:ea typeface="+mj-ea"/>
                <a:cs typeface="Century Gothic"/>
              </a:rPr>
              <a:t>Compliant Surveillance  </a:t>
            </a:r>
            <a:endParaRPr lang="en-US" sz="3600" dirty="0">
              <a:solidFill>
                <a:srgbClr val="FF0000"/>
              </a:solidFill>
              <a:latin typeface="Calibri" panose="020F0502020204030204" pitchFamily="34" charset="0"/>
              <a:ea typeface="+mj-ea"/>
              <a:cs typeface="Century Gothic"/>
            </a:endParaRPr>
          </a:p>
        </p:txBody>
      </p:sp>
      <p:sp>
        <p:nvSpPr>
          <p:cNvPr id="20487" name="TextBox 8"/>
          <p:cNvSpPr txBox="1">
            <a:spLocks noChangeArrowheads="1"/>
          </p:cNvSpPr>
          <p:nvPr/>
        </p:nvSpPr>
        <p:spPr bwMode="auto">
          <a:xfrm>
            <a:off x="588963" y="1422400"/>
            <a:ext cx="77724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r>
              <a:rPr lang="en-GB" altLang="en-US" sz="1800" b="1">
                <a:latin typeface="Calibri" pitchFamily="34" charset="0"/>
              </a:rPr>
              <a:t>29 July 2010</a:t>
            </a:r>
          </a:p>
          <a:p>
            <a:pPr>
              <a:spcBef>
                <a:spcPct val="0"/>
              </a:spcBef>
              <a:buClrTx/>
              <a:buSzTx/>
              <a:buFontTx/>
              <a:buNone/>
            </a:pPr>
            <a:endParaRPr lang="en-GB" altLang="en-US" sz="1800" b="1">
              <a:latin typeface="Calibri" pitchFamily="34" charset="0"/>
            </a:endParaRPr>
          </a:p>
          <a:p>
            <a:pPr>
              <a:spcBef>
                <a:spcPct val="0"/>
              </a:spcBef>
              <a:buClrTx/>
              <a:buSzTx/>
              <a:buFontTx/>
              <a:buNone/>
            </a:pPr>
            <a:r>
              <a:rPr lang="en-GB" altLang="en-US" sz="1800">
                <a:latin typeface="Calibri" pitchFamily="34" charset="0"/>
              </a:rPr>
              <a:t>Poole Borough Council suspected Mrs Paton of lying about living in a catchment area of a particular school, in order to obtain a place for her child - so they carried out surveillance without her knowledge.</a:t>
            </a:r>
          </a:p>
          <a:p>
            <a:pPr>
              <a:spcBef>
                <a:spcPct val="0"/>
              </a:spcBef>
              <a:buClrTx/>
              <a:buSzTx/>
              <a:buFontTx/>
              <a:buNone/>
            </a:pPr>
            <a:endParaRPr lang="en-GB" altLang="en-US" sz="1800">
              <a:latin typeface="Calibri" pitchFamily="34" charset="0"/>
            </a:endParaRPr>
          </a:p>
          <a:p>
            <a:pPr>
              <a:spcBef>
                <a:spcPct val="0"/>
              </a:spcBef>
              <a:buClrTx/>
              <a:buSzTx/>
              <a:buFontTx/>
              <a:buNone/>
            </a:pPr>
            <a:r>
              <a:rPr lang="en-GB" altLang="en-US" sz="1800">
                <a:latin typeface="Calibri" pitchFamily="34" charset="0"/>
              </a:rPr>
              <a:t>The Council were tipped off by members of the public, one of whom said that Mrs Paton had boasted about fooling the Council, when in reality the family owned two flats in another location. The surveillance involved daily monitoring of movements for 3 weeks, the results being recorded on surveillance forms (no cameras or recording equipment was used).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787400"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22" name="Subtitle 2"/>
          <p:cNvSpPr txBox="1">
            <a:spLocks/>
          </p:cNvSpPr>
          <p:nvPr/>
        </p:nvSpPr>
        <p:spPr>
          <a:xfrm>
            <a:off x="787400" y="2635250"/>
            <a:ext cx="6400800" cy="3697288"/>
          </a:xfrm>
          <a:prstGeom prst="rect">
            <a:avLst/>
          </a:prstGeom>
        </p:spPr>
        <p:txBody>
          <a:bodyPr>
            <a:normAutofit/>
          </a:bodyPr>
          <a:lstStyle>
            <a:lvl1pPr>
              <a:buNone/>
              <a:defRPr b="0" baseline="0"/>
            </a:lvl1pPr>
          </a:lstStyle>
          <a:p>
            <a:pPr marL="342900" indent="-342900" defTabSz="457200" eaLnBrk="1" fontAlgn="auto" hangingPunct="1">
              <a:spcBef>
                <a:spcPct val="20000"/>
              </a:spcBef>
              <a:spcAft>
                <a:spcPts val="0"/>
              </a:spcAft>
              <a:buFont typeface="Arial"/>
              <a:buNone/>
              <a:defRPr/>
            </a:pPr>
            <a:r>
              <a:rPr lang="en-US" dirty="0">
                <a:solidFill>
                  <a:schemeClr val="tx1">
                    <a:lumMod val="50000"/>
                    <a:lumOff val="50000"/>
                  </a:schemeClr>
                </a:solidFill>
                <a:latin typeface="Calibri" panose="020F0502020204030204" pitchFamily="34" charset="0"/>
                <a:cs typeface="Century Gothic"/>
              </a:rPr>
              <a:t> </a:t>
            </a:r>
            <a:endParaRPr lang="en-US" dirty="0">
              <a:solidFill>
                <a:schemeClr val="tx1">
                  <a:lumMod val="50000"/>
                  <a:lumOff val="50000"/>
                </a:schemeClr>
              </a:solidFill>
              <a:latin typeface="Calibri" panose="020F0502020204030204" pitchFamily="34" charset="0"/>
              <a:ea typeface="+mn-ea"/>
              <a:cs typeface="Century Gothic"/>
            </a:endParaRPr>
          </a:p>
        </p:txBody>
      </p:sp>
      <p:sp>
        <p:nvSpPr>
          <p:cNvPr id="6" name="Title 1"/>
          <p:cNvSpPr txBox="1">
            <a:spLocks/>
          </p:cNvSpPr>
          <p:nvPr/>
        </p:nvSpPr>
        <p:spPr>
          <a:xfrm>
            <a:off x="588963"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8" name="Title 1"/>
          <p:cNvSpPr txBox="1">
            <a:spLocks/>
          </p:cNvSpPr>
          <p:nvPr/>
        </p:nvSpPr>
        <p:spPr>
          <a:xfrm>
            <a:off x="869950" y="11541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endParaRPr lang="en-US" sz="2700" dirty="0">
              <a:solidFill>
                <a:srgbClr val="138262"/>
              </a:solidFill>
              <a:latin typeface="Calibri" panose="020F0502020204030204" pitchFamily="34" charset="0"/>
              <a:ea typeface="+mj-ea"/>
              <a:cs typeface="Century Gothic"/>
            </a:endParaRPr>
          </a:p>
        </p:txBody>
      </p:sp>
      <p:sp>
        <p:nvSpPr>
          <p:cNvPr id="7" name="Title 1"/>
          <p:cNvSpPr txBox="1">
            <a:spLocks/>
          </p:cNvSpPr>
          <p:nvPr/>
        </p:nvSpPr>
        <p:spPr>
          <a:xfrm>
            <a:off x="2344738" y="38576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r>
              <a:rPr lang="en-GB" sz="3600" b="1" dirty="0">
                <a:solidFill>
                  <a:srgbClr val="FF0000"/>
                </a:solidFill>
                <a:latin typeface="Calibri" panose="020F0502020204030204" pitchFamily="34" charset="0"/>
                <a:ea typeface="+mj-ea"/>
                <a:cs typeface="Century Gothic"/>
              </a:rPr>
              <a:t>Compliant Surveillance  </a:t>
            </a:r>
            <a:endParaRPr lang="en-US" sz="3600" dirty="0">
              <a:solidFill>
                <a:srgbClr val="FF0000"/>
              </a:solidFill>
              <a:latin typeface="Calibri" panose="020F0502020204030204" pitchFamily="34" charset="0"/>
              <a:ea typeface="+mj-ea"/>
              <a:cs typeface="Century Gothic"/>
            </a:endParaRPr>
          </a:p>
        </p:txBody>
      </p:sp>
      <p:sp>
        <p:nvSpPr>
          <p:cNvPr id="9" name="TextBox 8"/>
          <p:cNvSpPr txBox="1"/>
          <p:nvPr/>
        </p:nvSpPr>
        <p:spPr>
          <a:xfrm>
            <a:off x="588963" y="1825625"/>
            <a:ext cx="7772400" cy="2246313"/>
          </a:xfrm>
          <a:prstGeom prst="rect">
            <a:avLst/>
          </a:prstGeom>
          <a:noFill/>
        </p:spPr>
        <p:txBody>
          <a:bodyPr>
            <a:spAutoFit/>
          </a:bodyPr>
          <a:lstStyle/>
          <a:p>
            <a:pPr>
              <a:defRPr/>
            </a:pPr>
            <a:r>
              <a:rPr lang="en-GB" sz="1800" b="1" dirty="0">
                <a:latin typeface="Calibri" panose="020F0502020204030204" pitchFamily="34" charset="0"/>
              </a:rPr>
              <a:t>Paton v Poole Borough Council </a:t>
            </a:r>
          </a:p>
          <a:p>
            <a:pPr>
              <a:defRPr/>
            </a:pPr>
            <a:endParaRPr lang="en-GB" sz="1800" dirty="0"/>
          </a:p>
          <a:p>
            <a:pPr marL="285750" indent="-285750">
              <a:buFont typeface="Arial" panose="020B0604020202020204" pitchFamily="34" charset="0"/>
              <a:buChar char="•"/>
              <a:defRPr/>
            </a:pPr>
            <a:r>
              <a:rPr lang="en-GB" sz="1800" dirty="0">
                <a:latin typeface="Calibri" panose="020F0502020204030204" pitchFamily="34" charset="0"/>
              </a:rPr>
              <a:t>Paton complained to the Investigatory Powers Tribunal</a:t>
            </a:r>
          </a:p>
          <a:p>
            <a:pPr marL="285750" indent="-285750">
              <a:buFont typeface="Arial" panose="020B0604020202020204" pitchFamily="34" charset="0"/>
              <a:buChar char="•"/>
              <a:defRPr/>
            </a:pPr>
            <a:endParaRPr lang="en-GB" sz="1800" dirty="0">
              <a:latin typeface="Calibri" panose="020F0502020204030204" pitchFamily="34" charset="0"/>
            </a:endParaRPr>
          </a:p>
          <a:p>
            <a:pPr marL="285750" indent="-285750">
              <a:buFont typeface="Arial" panose="020B0604020202020204" pitchFamily="34" charset="0"/>
              <a:buChar char="•"/>
              <a:defRPr/>
            </a:pPr>
            <a:r>
              <a:rPr lang="en-GB" sz="1800" dirty="0">
                <a:latin typeface="Calibri" panose="020F0502020204030204" pitchFamily="34" charset="0"/>
              </a:rPr>
              <a:t>The Council claimed that the surveillance was to detect criminal activity</a:t>
            </a:r>
          </a:p>
          <a:p>
            <a:pPr marL="285750" indent="-285750">
              <a:buFont typeface="Arial" panose="020B0604020202020204" pitchFamily="34" charset="0"/>
              <a:buChar char="•"/>
              <a:defRPr/>
            </a:pPr>
            <a:endParaRPr lang="en-GB" sz="1800" dirty="0">
              <a:latin typeface="Calibri" panose="020F0502020204030204" pitchFamily="34" charset="0"/>
            </a:endParaRPr>
          </a:p>
          <a:p>
            <a:pPr marL="285750" indent="-285750">
              <a:buFont typeface="Arial" panose="020B0604020202020204" pitchFamily="34" charset="0"/>
              <a:buChar char="•"/>
              <a:defRPr/>
            </a:pPr>
            <a:r>
              <a:rPr lang="en-GB" sz="1800" dirty="0">
                <a:latin typeface="Calibri" panose="020F0502020204030204" pitchFamily="34" charset="0"/>
              </a:rPr>
              <a:t>The Tribunal found against the Council</a:t>
            </a:r>
          </a:p>
          <a:p>
            <a:pPr>
              <a:defRPr/>
            </a:pPr>
            <a:endParaRPr lang="en-GB" sz="1400" b="1" dirty="0">
              <a:latin typeface="Calibri" panose="020F0502020204030204" pitchFamily="34" charset="0"/>
            </a:endParaRPr>
          </a:p>
        </p:txBody>
      </p:sp>
      <p:pic>
        <p:nvPicPr>
          <p:cNvPr id="21512" name="Picture 2" descr="C:\Users\DownF\AppData\Local\Microsoft\Windows\Temporary Internet Files\Content.IE5\O41AG7IS\law-clip-art-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150" y="3429000"/>
            <a:ext cx="256222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787400"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22" name="Subtitle 2"/>
          <p:cNvSpPr txBox="1">
            <a:spLocks/>
          </p:cNvSpPr>
          <p:nvPr/>
        </p:nvSpPr>
        <p:spPr>
          <a:xfrm>
            <a:off x="787400" y="2635250"/>
            <a:ext cx="6400800" cy="3697288"/>
          </a:xfrm>
          <a:prstGeom prst="rect">
            <a:avLst/>
          </a:prstGeom>
        </p:spPr>
        <p:txBody>
          <a:bodyPr>
            <a:normAutofit/>
          </a:bodyPr>
          <a:lstStyle>
            <a:lvl1pPr>
              <a:buNone/>
              <a:defRPr b="0" baseline="0"/>
            </a:lvl1pPr>
          </a:lstStyle>
          <a:p>
            <a:pPr marL="342900" indent="-342900" defTabSz="457200" eaLnBrk="1" fontAlgn="auto" hangingPunct="1">
              <a:spcBef>
                <a:spcPct val="20000"/>
              </a:spcBef>
              <a:spcAft>
                <a:spcPts val="0"/>
              </a:spcAft>
              <a:buFont typeface="Arial"/>
              <a:buNone/>
              <a:defRPr/>
            </a:pPr>
            <a:r>
              <a:rPr lang="en-US" dirty="0">
                <a:solidFill>
                  <a:schemeClr val="tx1">
                    <a:lumMod val="50000"/>
                    <a:lumOff val="50000"/>
                  </a:schemeClr>
                </a:solidFill>
                <a:latin typeface="Calibri" panose="020F0502020204030204" pitchFamily="34" charset="0"/>
                <a:cs typeface="Century Gothic"/>
              </a:rPr>
              <a:t> </a:t>
            </a:r>
            <a:endParaRPr lang="en-US" dirty="0">
              <a:solidFill>
                <a:schemeClr val="tx1">
                  <a:lumMod val="50000"/>
                  <a:lumOff val="50000"/>
                </a:schemeClr>
              </a:solidFill>
              <a:latin typeface="Calibri" panose="020F0502020204030204" pitchFamily="34" charset="0"/>
              <a:ea typeface="+mn-ea"/>
              <a:cs typeface="Century Gothic"/>
            </a:endParaRPr>
          </a:p>
        </p:txBody>
      </p:sp>
      <p:sp>
        <p:nvSpPr>
          <p:cNvPr id="6" name="Title 1"/>
          <p:cNvSpPr txBox="1">
            <a:spLocks/>
          </p:cNvSpPr>
          <p:nvPr/>
        </p:nvSpPr>
        <p:spPr>
          <a:xfrm>
            <a:off x="588963"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8" name="Title 1"/>
          <p:cNvSpPr txBox="1">
            <a:spLocks/>
          </p:cNvSpPr>
          <p:nvPr/>
        </p:nvSpPr>
        <p:spPr>
          <a:xfrm>
            <a:off x="869950" y="11541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endParaRPr lang="en-US" sz="2700" dirty="0">
              <a:solidFill>
                <a:srgbClr val="138262"/>
              </a:solidFill>
              <a:latin typeface="Calibri" panose="020F0502020204030204" pitchFamily="34" charset="0"/>
              <a:ea typeface="+mj-ea"/>
              <a:cs typeface="Century Gothic"/>
            </a:endParaRPr>
          </a:p>
        </p:txBody>
      </p:sp>
      <p:sp>
        <p:nvSpPr>
          <p:cNvPr id="7" name="Title 1"/>
          <p:cNvSpPr txBox="1">
            <a:spLocks/>
          </p:cNvSpPr>
          <p:nvPr/>
        </p:nvSpPr>
        <p:spPr>
          <a:xfrm>
            <a:off x="2560638" y="37306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r>
              <a:rPr lang="en-GB" sz="3600" b="1" dirty="0">
                <a:solidFill>
                  <a:srgbClr val="FF0000"/>
                </a:solidFill>
                <a:latin typeface="Calibri" panose="020F0502020204030204" pitchFamily="34" charset="0"/>
                <a:ea typeface="+mj-ea"/>
                <a:cs typeface="Century Gothic"/>
              </a:rPr>
              <a:t>Compliant Surveillance  </a:t>
            </a:r>
            <a:endParaRPr lang="en-US" sz="3600" dirty="0">
              <a:solidFill>
                <a:srgbClr val="FF0000"/>
              </a:solidFill>
              <a:latin typeface="Calibri" panose="020F0502020204030204" pitchFamily="34" charset="0"/>
              <a:ea typeface="+mj-ea"/>
              <a:cs typeface="Century Gothic"/>
            </a:endParaRPr>
          </a:p>
        </p:txBody>
      </p:sp>
      <p:sp>
        <p:nvSpPr>
          <p:cNvPr id="9" name="TextBox 8"/>
          <p:cNvSpPr txBox="1"/>
          <p:nvPr/>
        </p:nvSpPr>
        <p:spPr>
          <a:xfrm>
            <a:off x="588963" y="1422400"/>
            <a:ext cx="7772400" cy="3324225"/>
          </a:xfrm>
          <a:prstGeom prst="rect">
            <a:avLst/>
          </a:prstGeom>
          <a:noFill/>
        </p:spPr>
        <p:txBody>
          <a:bodyPr>
            <a:spAutoFit/>
          </a:bodyPr>
          <a:lstStyle/>
          <a:p>
            <a:pPr>
              <a:defRPr/>
            </a:pPr>
            <a:r>
              <a:rPr lang="en-GB" b="1" dirty="0">
                <a:latin typeface="Calibri" panose="020F0502020204030204" pitchFamily="34" charset="0"/>
              </a:rPr>
              <a:t>Paton v Poole Borough Council </a:t>
            </a:r>
          </a:p>
          <a:p>
            <a:pPr>
              <a:defRPr/>
            </a:pPr>
            <a:endParaRPr lang="en-GB" sz="1400" dirty="0"/>
          </a:p>
          <a:p>
            <a:pPr>
              <a:defRPr/>
            </a:pPr>
            <a:r>
              <a:rPr lang="en-GB" sz="1800" dirty="0">
                <a:latin typeface="Calibri" panose="020F0502020204030204" pitchFamily="34" charset="0"/>
              </a:rPr>
              <a:t>The Investigatory Powers Tribunal found that;</a:t>
            </a:r>
          </a:p>
          <a:p>
            <a:pPr>
              <a:defRPr/>
            </a:pPr>
            <a:r>
              <a:rPr lang="en-GB" sz="1800" dirty="0">
                <a:latin typeface="Calibri" panose="020F0502020204030204" pitchFamily="34" charset="0"/>
              </a:rPr>
              <a:t> </a:t>
            </a:r>
          </a:p>
          <a:p>
            <a:pPr marL="285750" indent="-285750">
              <a:buFont typeface="Arial" panose="020B0604020202020204" pitchFamily="34" charset="0"/>
              <a:buChar char="•"/>
              <a:defRPr/>
            </a:pPr>
            <a:r>
              <a:rPr lang="en-GB" sz="1800" dirty="0">
                <a:latin typeface="Calibri" panose="020F0502020204030204" pitchFamily="34" charset="0"/>
              </a:rPr>
              <a:t>The Surveillance was not to detect crime</a:t>
            </a:r>
          </a:p>
          <a:p>
            <a:pPr>
              <a:defRPr/>
            </a:pPr>
            <a:endParaRPr lang="en-GB" sz="1800" dirty="0">
              <a:latin typeface="Calibri" panose="020F0502020204030204" pitchFamily="34" charset="0"/>
            </a:endParaRPr>
          </a:p>
          <a:p>
            <a:pPr marL="285750" indent="-285750">
              <a:buFont typeface="Arial" panose="020B0604020202020204" pitchFamily="34" charset="0"/>
              <a:buChar char="•"/>
              <a:defRPr/>
            </a:pPr>
            <a:r>
              <a:rPr lang="en-GB" sz="1800" dirty="0">
                <a:latin typeface="Calibri" panose="020F0502020204030204" pitchFamily="34" charset="0"/>
              </a:rPr>
              <a:t>The Council had not explored other options in terms of investigation</a:t>
            </a:r>
          </a:p>
          <a:p>
            <a:pPr marL="285750" indent="-285750">
              <a:buFont typeface="Arial" panose="020B0604020202020204" pitchFamily="34" charset="0"/>
              <a:buChar char="•"/>
              <a:defRPr/>
            </a:pPr>
            <a:endParaRPr lang="en-GB" sz="1800" dirty="0">
              <a:latin typeface="Calibri" panose="020F0502020204030204" pitchFamily="34" charset="0"/>
            </a:endParaRPr>
          </a:p>
          <a:p>
            <a:pPr marL="285750" indent="-285750">
              <a:buFont typeface="Arial" panose="020B0604020202020204" pitchFamily="34" charset="0"/>
              <a:buChar char="•"/>
              <a:defRPr/>
            </a:pPr>
            <a:r>
              <a:rPr lang="en-GB" sz="1800" dirty="0">
                <a:latin typeface="Calibri" panose="020F0502020204030204" pitchFamily="34" charset="0"/>
              </a:rPr>
              <a:t>The Surveillance could never be proportionate especially since young children were observed</a:t>
            </a:r>
          </a:p>
          <a:p>
            <a:pPr>
              <a:defRPr/>
            </a:pPr>
            <a:r>
              <a:rPr lang="en-GB" sz="1400" dirty="0">
                <a:latin typeface="Calibri" panose="020F0502020204030204" pitchFamily="34" charset="0"/>
              </a:rPr>
              <a:t> </a:t>
            </a:r>
          </a:p>
          <a:p>
            <a:pPr>
              <a:defRPr/>
            </a:pPr>
            <a:endParaRPr lang="en-GB" sz="1400" b="1" dirty="0">
              <a:latin typeface="Calibri" panose="020F050202020403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787400"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22" name="Subtitle 2"/>
          <p:cNvSpPr txBox="1">
            <a:spLocks/>
          </p:cNvSpPr>
          <p:nvPr/>
        </p:nvSpPr>
        <p:spPr>
          <a:xfrm>
            <a:off x="787400" y="2635250"/>
            <a:ext cx="6400800" cy="3697288"/>
          </a:xfrm>
          <a:prstGeom prst="rect">
            <a:avLst/>
          </a:prstGeom>
        </p:spPr>
        <p:txBody>
          <a:bodyPr>
            <a:normAutofit/>
          </a:bodyPr>
          <a:lstStyle>
            <a:lvl1pPr>
              <a:buNone/>
              <a:defRPr b="0" baseline="0"/>
            </a:lvl1pPr>
          </a:lstStyle>
          <a:p>
            <a:pPr marL="342900" indent="-342900" defTabSz="457200" eaLnBrk="1" fontAlgn="auto" hangingPunct="1">
              <a:spcBef>
                <a:spcPct val="20000"/>
              </a:spcBef>
              <a:spcAft>
                <a:spcPts val="0"/>
              </a:spcAft>
              <a:buFont typeface="Arial"/>
              <a:buNone/>
              <a:defRPr/>
            </a:pPr>
            <a:r>
              <a:rPr lang="en-US" dirty="0">
                <a:solidFill>
                  <a:schemeClr val="tx1">
                    <a:lumMod val="50000"/>
                    <a:lumOff val="50000"/>
                  </a:schemeClr>
                </a:solidFill>
                <a:latin typeface="Calibri" panose="020F0502020204030204" pitchFamily="34" charset="0"/>
                <a:cs typeface="Century Gothic"/>
              </a:rPr>
              <a:t> </a:t>
            </a:r>
            <a:endParaRPr lang="en-US" dirty="0">
              <a:solidFill>
                <a:schemeClr val="tx1">
                  <a:lumMod val="50000"/>
                  <a:lumOff val="50000"/>
                </a:schemeClr>
              </a:solidFill>
              <a:latin typeface="Calibri" panose="020F0502020204030204" pitchFamily="34" charset="0"/>
              <a:ea typeface="+mn-ea"/>
              <a:cs typeface="Century Gothic"/>
            </a:endParaRPr>
          </a:p>
        </p:txBody>
      </p:sp>
      <p:sp>
        <p:nvSpPr>
          <p:cNvPr id="6" name="Title 1"/>
          <p:cNvSpPr txBox="1">
            <a:spLocks/>
          </p:cNvSpPr>
          <p:nvPr/>
        </p:nvSpPr>
        <p:spPr>
          <a:xfrm>
            <a:off x="588963" y="1089025"/>
            <a:ext cx="7772400" cy="1292225"/>
          </a:xfrm>
          <a:prstGeom prst="rect">
            <a:avLst/>
          </a:prstGeom>
        </p:spPr>
        <p:txBody>
          <a:bodyPr>
            <a:normAutofit fontScale="97500"/>
          </a:bodyPr>
          <a:lstStyle>
            <a:lvl1pPr algn="l">
              <a:defRPr/>
            </a:lvl1pPr>
          </a:lstStyle>
          <a:p>
            <a:pPr defTabSz="457200" eaLnBrk="1" fontAlgn="auto" hangingPunct="1">
              <a:spcAft>
                <a:spcPts val="0"/>
              </a:spcAft>
              <a:defRPr/>
            </a:pPr>
            <a:endParaRPr lang="en-US" sz="3800" dirty="0">
              <a:solidFill>
                <a:srgbClr val="138262"/>
              </a:solidFill>
              <a:latin typeface="Calibri" panose="020F0502020204030204" pitchFamily="34" charset="0"/>
              <a:ea typeface="+mj-ea"/>
              <a:cs typeface="Century Gothic"/>
            </a:endParaRPr>
          </a:p>
        </p:txBody>
      </p:sp>
      <p:sp>
        <p:nvSpPr>
          <p:cNvPr id="8" name="Title 1"/>
          <p:cNvSpPr txBox="1">
            <a:spLocks/>
          </p:cNvSpPr>
          <p:nvPr/>
        </p:nvSpPr>
        <p:spPr>
          <a:xfrm>
            <a:off x="869950" y="115411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endParaRPr lang="en-US" sz="2700" dirty="0">
              <a:solidFill>
                <a:srgbClr val="138262"/>
              </a:solidFill>
              <a:latin typeface="Calibri" panose="020F0502020204030204" pitchFamily="34" charset="0"/>
              <a:ea typeface="+mj-ea"/>
              <a:cs typeface="Century Gothic"/>
            </a:endParaRPr>
          </a:p>
        </p:txBody>
      </p:sp>
      <p:sp>
        <p:nvSpPr>
          <p:cNvPr id="7" name="Title 1"/>
          <p:cNvSpPr txBox="1">
            <a:spLocks/>
          </p:cNvSpPr>
          <p:nvPr/>
        </p:nvSpPr>
        <p:spPr>
          <a:xfrm>
            <a:off x="2487613" y="385763"/>
            <a:ext cx="7772400" cy="1290637"/>
          </a:xfrm>
          <a:prstGeom prst="rect">
            <a:avLst/>
          </a:prstGeom>
        </p:spPr>
        <p:txBody>
          <a:bodyPr>
            <a:normAutofit fontScale="97500"/>
          </a:bodyPr>
          <a:lstStyle>
            <a:lvl1pPr algn="l">
              <a:defRPr/>
            </a:lvl1pPr>
          </a:lstStyle>
          <a:p>
            <a:pPr defTabSz="457200" eaLnBrk="1" fontAlgn="auto" hangingPunct="1">
              <a:spcAft>
                <a:spcPts val="0"/>
              </a:spcAft>
              <a:defRPr/>
            </a:pPr>
            <a:r>
              <a:rPr lang="en-GB" sz="3600" b="1" dirty="0">
                <a:solidFill>
                  <a:srgbClr val="FF0000"/>
                </a:solidFill>
                <a:latin typeface="Calibri" panose="020F0502020204030204" pitchFamily="34" charset="0"/>
                <a:ea typeface="+mj-ea"/>
                <a:cs typeface="Century Gothic"/>
              </a:rPr>
              <a:t>Compliant Surveillance  </a:t>
            </a:r>
            <a:endParaRPr lang="en-US" sz="3600" dirty="0">
              <a:solidFill>
                <a:srgbClr val="FF0000"/>
              </a:solidFill>
              <a:latin typeface="Calibri" panose="020F0502020204030204" pitchFamily="34" charset="0"/>
              <a:ea typeface="+mj-ea"/>
              <a:cs typeface="Century Gothic"/>
            </a:endParaRPr>
          </a:p>
        </p:txBody>
      </p:sp>
      <p:sp>
        <p:nvSpPr>
          <p:cNvPr id="23559" name="TextBox 8"/>
          <p:cNvSpPr txBox="1">
            <a:spLocks noChangeArrowheads="1"/>
          </p:cNvSpPr>
          <p:nvPr/>
        </p:nvSpPr>
        <p:spPr bwMode="auto">
          <a:xfrm>
            <a:off x="674688" y="1822450"/>
            <a:ext cx="7772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1B23"/>
              </a:buClr>
              <a:buSzPct val="80000"/>
              <a:buFont typeface="Wingdings" pitchFamily="2" charset="2"/>
              <a:buChar char="§"/>
              <a:defRPr sz="2800">
                <a:solidFill>
                  <a:schemeClr val="tx1"/>
                </a:solidFill>
                <a:latin typeface="Arial" charset="0"/>
                <a:ea typeface="ＭＳ Ｐゴシック" pitchFamily="34" charset="-128"/>
              </a:defRPr>
            </a:lvl1pPr>
            <a:lvl2pPr marL="742950" indent="-285750">
              <a:spcBef>
                <a:spcPct val="20000"/>
              </a:spcBef>
              <a:buClr>
                <a:srgbClr val="FC1B23"/>
              </a:buClr>
              <a:buSzPct val="80000"/>
              <a:buFont typeface="Wingdings" pitchFamily="2" charset="2"/>
              <a:buChar char="§"/>
              <a:defRPr sz="2400">
                <a:solidFill>
                  <a:schemeClr val="tx1"/>
                </a:solidFill>
                <a:latin typeface="Arial" charset="0"/>
                <a:ea typeface="ＭＳ Ｐゴシック" pitchFamily="34" charset="-128"/>
              </a:defRPr>
            </a:lvl2pPr>
            <a:lvl3pPr marL="1143000" indent="-228600">
              <a:spcBef>
                <a:spcPct val="20000"/>
              </a:spcBef>
              <a:buClr>
                <a:srgbClr val="FC1B23"/>
              </a:buClr>
              <a:buSzPct val="80000"/>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4pPr>
            <a:lvl5pPr marL="2057400" indent="-228600">
              <a:spcBef>
                <a:spcPct val="20000"/>
              </a:spcBef>
              <a:buClr>
                <a:srgbClr val="FC1B23"/>
              </a:buClr>
              <a:buSzPct val="80000"/>
              <a:buFont typeface="Wingdings" pitchFamily="2" charset="2"/>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C1B23"/>
              </a:buClr>
              <a:buSzPct val="80000"/>
              <a:buFont typeface="Wingdings" pitchFamily="2" charset="2"/>
              <a:buChar char="§"/>
              <a:defRPr sz="1600">
                <a:solidFill>
                  <a:schemeClr val="tx1"/>
                </a:solidFill>
                <a:latin typeface="Arial" charset="0"/>
                <a:ea typeface="ＭＳ Ｐゴシック" pitchFamily="34" charset="-128"/>
              </a:defRPr>
            </a:lvl9pPr>
          </a:lstStyle>
          <a:p>
            <a:pPr>
              <a:spcBef>
                <a:spcPct val="0"/>
              </a:spcBef>
              <a:buClrTx/>
              <a:buSzTx/>
              <a:buFontTx/>
              <a:buNone/>
            </a:pPr>
            <a:r>
              <a:rPr lang="en-GB" altLang="en-US" sz="2400">
                <a:latin typeface="Calibri" pitchFamily="34" charset="0"/>
              </a:rPr>
              <a:t>Protection of Freedoms Act 2012 – changes to provisions under the Regulation of Investigatory Powers Act 2000 (RIPA)</a:t>
            </a:r>
          </a:p>
          <a:p>
            <a:pPr>
              <a:spcBef>
                <a:spcPct val="0"/>
              </a:spcBef>
              <a:buClrTx/>
              <a:buSzTx/>
              <a:buFontTx/>
              <a:buNone/>
            </a:pPr>
            <a:endParaRPr lang="en-GB" altLang="en-US" sz="2400">
              <a:latin typeface="Calibri" pitchFamily="34" charset="0"/>
            </a:endParaRPr>
          </a:p>
          <a:p>
            <a:pPr>
              <a:spcBef>
                <a:spcPct val="0"/>
              </a:spcBef>
              <a:buClrTx/>
              <a:buSzTx/>
              <a:buFontTx/>
              <a:buNone/>
            </a:pPr>
            <a:r>
              <a:rPr lang="en-GB" altLang="en-US" sz="2400">
                <a:latin typeface="Calibri" pitchFamily="34" charset="0"/>
              </a:rPr>
              <a:t>Excessive use of Directed Surveillance</a:t>
            </a:r>
          </a:p>
          <a:p>
            <a:pPr>
              <a:spcBef>
                <a:spcPct val="0"/>
              </a:spcBef>
              <a:buClrTx/>
              <a:buSzTx/>
              <a:buFontTx/>
              <a:buNone/>
            </a:pPr>
            <a:br>
              <a:rPr lang="en-GB" altLang="en-US" sz="1200">
                <a:latin typeface="Arial Black" pitchFamily="34" charset="0"/>
              </a:rPr>
            </a:br>
            <a:r>
              <a:rPr lang="en-GB" altLang="en-US" sz="1200">
                <a:latin typeface="Calibri" pitchFamily="34" charset="0"/>
              </a:rPr>
              <a:t> </a:t>
            </a:r>
          </a:p>
        </p:txBody>
      </p:sp>
      <p:pic>
        <p:nvPicPr>
          <p:cNvPr id="23560" name="Picture 2" descr="C:\Users\DownF\AppData\Local\Microsoft\Windows\Temporary Internet Files\Content.IE5\KRFHVKZH\documentclipart_zpsf218e84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675" y="4483100"/>
            <a:ext cx="14128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8396</TotalTime>
  <Words>1460</Words>
  <Application>Microsoft Office PowerPoint</Application>
  <PresentationFormat>On-screen Show (4:3)</PresentationFormat>
  <Paragraphs>300</Paragraphs>
  <Slides>29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Arial</vt:lpstr>
      <vt:lpstr>Arial Black</vt:lpstr>
      <vt:lpstr>Calibri</vt:lpstr>
      <vt:lpstr>Century Gothic</vt:lpstr>
      <vt:lpstr>Gill Sans MT</vt:lpstr>
      <vt:lpstr>Wingdings</vt:lpstr>
      <vt:lpstr>Blank Presentation</vt:lpstr>
      <vt:lpstr>G4S Investigation Solutions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G4S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Cox</dc:creator>
  <cp:lastModifiedBy>Ann OLeary</cp:lastModifiedBy>
  <cp:revision>418</cp:revision>
  <dcterms:created xsi:type="dcterms:W3CDTF">2005-04-19T10:45:17Z</dcterms:created>
  <dcterms:modified xsi:type="dcterms:W3CDTF">2016-04-08T08:29:57Z</dcterms:modified>
</cp:coreProperties>
</file>